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04eefa3425499e" /><Relationship Type="http://schemas.openxmlformats.org/officeDocument/2006/relationships/extended-properties" Target="/docProps/app.xml" Id="Rf2db74b21a30490a" /><Relationship Type="http://schemas.openxmlformats.org/officeDocument/2006/relationships/officeDocument" Target="/ppt/presentation.xml" Id="Rcbebc60791be4d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844729dc5e4b83"/>
  </p:sldMasterIdLst>
  <p:notesMasterIdLst>
    <p:notesMasterId xmlns:r="http://schemas.openxmlformats.org/officeDocument/2006/relationships" r:id="R84deb71eb20d4eaf"/>
  </p:notesMasterIdLst>
  <p:sldIdLst>
    <p:sldId xmlns:r="http://schemas.openxmlformats.org/officeDocument/2006/relationships" id="256" r:id="R6dd3f4add0844f91"/>
    <p:sldId xmlns:r="http://schemas.openxmlformats.org/officeDocument/2006/relationships" id="257" r:id="Ref791725f1a4471c"/>
    <p:sldId xmlns:r="http://schemas.openxmlformats.org/officeDocument/2006/relationships" id="258" r:id="R4be91420adf044df"/>
    <p:sldId xmlns:r="http://schemas.openxmlformats.org/officeDocument/2006/relationships" id="259" r:id="R02ad3f8b098a4eab"/>
    <p:sldId xmlns:r="http://schemas.openxmlformats.org/officeDocument/2006/relationships" id="260" r:id="Rf499c6741385463c"/>
    <p:sldId xmlns:r="http://schemas.openxmlformats.org/officeDocument/2006/relationships" id="261" r:id="R264a77a85abb4f82"/>
    <p:sldId xmlns:r="http://schemas.openxmlformats.org/officeDocument/2006/relationships" id="262" r:id="Rd8567467f51d4bb6"/>
    <p:sldId xmlns:r="http://schemas.openxmlformats.org/officeDocument/2006/relationships" id="263" r:id="R8ab63eee26834098"/>
    <p:sldId xmlns:r="http://schemas.openxmlformats.org/officeDocument/2006/relationships" id="264" r:id="Rcd8df63cf09747e6"/>
    <p:sldId xmlns:r="http://schemas.openxmlformats.org/officeDocument/2006/relationships" id="265" r:id="R299e7463689d49fa"/>
    <p:sldId xmlns:r="http://schemas.openxmlformats.org/officeDocument/2006/relationships" id="266" r:id="R213b8f1b0e7a42f7"/>
    <p:sldId xmlns:r="http://schemas.openxmlformats.org/officeDocument/2006/relationships" id="267" r:id="R7d041fdf64e94f9c"/>
    <p:sldId xmlns:r="http://schemas.openxmlformats.org/officeDocument/2006/relationships" id="268" r:id="Rb1bf093713304cf9"/>
    <p:sldId xmlns:r="http://schemas.openxmlformats.org/officeDocument/2006/relationships" id="269" r:id="R1bb32d4666424880"/>
    <p:sldId xmlns:r="http://schemas.openxmlformats.org/officeDocument/2006/relationships" id="270" r:id="R2d0260de91fd4ad7"/>
    <p:sldId xmlns:r="http://schemas.openxmlformats.org/officeDocument/2006/relationships" id="271" r:id="R90d267f528074f57"/>
    <p:sldId xmlns:r="http://schemas.openxmlformats.org/officeDocument/2006/relationships" id="272" r:id="R5fe38067c90c41b1"/>
    <p:sldId xmlns:r="http://schemas.openxmlformats.org/officeDocument/2006/relationships" id="273" r:id="Ra6c2ee66aa2648eb"/>
    <p:sldId xmlns:r="http://schemas.openxmlformats.org/officeDocument/2006/relationships" id="274" r:id="R428b2cc25a804c0d"/>
    <p:sldId xmlns:r="http://schemas.openxmlformats.org/officeDocument/2006/relationships" id="275" r:id="Re7c763e6cc164be7"/>
    <p:sldId xmlns:r="http://schemas.openxmlformats.org/officeDocument/2006/relationships" id="276" r:id="R1a3eaacc4dd74135"/>
    <p:sldId xmlns:r="http://schemas.openxmlformats.org/officeDocument/2006/relationships" id="277" r:id="R98f6fea83ac9450d"/>
    <p:sldId xmlns:r="http://schemas.openxmlformats.org/officeDocument/2006/relationships" id="278" r:id="R16ba78ca28174d6e"/>
    <p:sldId xmlns:r="http://schemas.openxmlformats.org/officeDocument/2006/relationships" id="279" r:id="Ra4d8926b19794519"/>
    <p:sldId xmlns:r="http://schemas.openxmlformats.org/officeDocument/2006/relationships" id="280" r:id="R5f8890e1938347dc"/>
    <p:sldId xmlns:r="http://schemas.openxmlformats.org/officeDocument/2006/relationships" id="281" r:id="R069ea7d363d24d92"/>
    <p:sldId xmlns:r="http://schemas.openxmlformats.org/officeDocument/2006/relationships" id="282" r:id="R1ed1d9c7c7564649"/>
    <p:sldId xmlns:r="http://schemas.openxmlformats.org/officeDocument/2006/relationships" id="283" r:id="Rfccab84ee41242d1"/>
    <p:sldId xmlns:r="http://schemas.openxmlformats.org/officeDocument/2006/relationships" id="284" r:id="R73f6a3c7684048ba"/>
    <p:sldId xmlns:r="http://schemas.openxmlformats.org/officeDocument/2006/relationships" id="285" r:id="Rf5fe6fb71b394b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81374dd9eb4f84" /><Relationship Type="http://schemas.openxmlformats.org/officeDocument/2006/relationships/slideMaster" Target="/ppt/slideMasters/slideMaster1.xml" Id="Rea844729dc5e4b83" /><Relationship Type="http://schemas.openxmlformats.org/officeDocument/2006/relationships/notesMaster" Target="/ppt/notesMasters/notesMaster1.xml" Id="R84deb71eb20d4eaf" /><Relationship Type="http://schemas.openxmlformats.org/officeDocument/2006/relationships/presProps" Target="/ppt/presProps.xml" Id="R552081dff6b64777" /><Relationship Type="http://schemas.openxmlformats.org/officeDocument/2006/relationships/tableStyles" Target="/ppt/tableStyles.xml" Id="Rfa3ac83d4112477a" /><Relationship Type="http://schemas.openxmlformats.org/officeDocument/2006/relationships/slide" Target="/ppt/slides/slide1.xml" Id="R6dd3f4add0844f91" /><Relationship Type="http://schemas.openxmlformats.org/officeDocument/2006/relationships/slide" Target="/ppt/slides/slide2.xml" Id="Ref791725f1a4471c" /><Relationship Type="http://schemas.openxmlformats.org/officeDocument/2006/relationships/slide" Target="/ppt/slides/slide3.xml" Id="R4be91420adf044df" /><Relationship Type="http://schemas.openxmlformats.org/officeDocument/2006/relationships/slide" Target="/ppt/slides/slide4.xml" Id="R02ad3f8b098a4eab" /><Relationship Type="http://schemas.openxmlformats.org/officeDocument/2006/relationships/slide" Target="/ppt/slides/slide5.xml" Id="Rf499c6741385463c" /><Relationship Type="http://schemas.openxmlformats.org/officeDocument/2006/relationships/slide" Target="/ppt/slides/slide6.xml" Id="R264a77a85abb4f82" /><Relationship Type="http://schemas.openxmlformats.org/officeDocument/2006/relationships/slide" Target="/ppt/slides/slide7.xml" Id="Rd8567467f51d4bb6" /><Relationship Type="http://schemas.openxmlformats.org/officeDocument/2006/relationships/slide" Target="/ppt/slides/slide8.xml" Id="R8ab63eee26834098" /><Relationship Type="http://schemas.openxmlformats.org/officeDocument/2006/relationships/slide" Target="/ppt/slides/slide9.xml" Id="Rcd8df63cf09747e6" /><Relationship Type="http://schemas.openxmlformats.org/officeDocument/2006/relationships/slide" Target="/ppt/slides/slide10.xml" Id="R299e7463689d49fa" /><Relationship Type="http://schemas.openxmlformats.org/officeDocument/2006/relationships/slide" Target="/ppt/slides/slide11.xml" Id="R213b8f1b0e7a42f7" /><Relationship Type="http://schemas.openxmlformats.org/officeDocument/2006/relationships/slide" Target="/ppt/slides/slide12.xml" Id="R7d041fdf64e94f9c" /><Relationship Type="http://schemas.openxmlformats.org/officeDocument/2006/relationships/slide" Target="/ppt/slides/slide13.xml" Id="Rb1bf093713304cf9" /><Relationship Type="http://schemas.openxmlformats.org/officeDocument/2006/relationships/slide" Target="/ppt/slides/slide14.xml" Id="R1bb32d4666424880" /><Relationship Type="http://schemas.openxmlformats.org/officeDocument/2006/relationships/slide" Target="/ppt/slides/slide15.xml" Id="R2d0260de91fd4ad7" /><Relationship Type="http://schemas.openxmlformats.org/officeDocument/2006/relationships/slide" Target="/ppt/slides/slide16.xml" Id="R90d267f528074f57" /><Relationship Type="http://schemas.openxmlformats.org/officeDocument/2006/relationships/slide" Target="/ppt/slides/slide17.xml" Id="R5fe38067c90c41b1" /><Relationship Type="http://schemas.openxmlformats.org/officeDocument/2006/relationships/slide" Target="/ppt/slides/slide18.xml" Id="Ra6c2ee66aa2648eb" /><Relationship Type="http://schemas.openxmlformats.org/officeDocument/2006/relationships/slide" Target="/ppt/slides/slide19.xml" Id="R428b2cc25a804c0d" /><Relationship Type="http://schemas.openxmlformats.org/officeDocument/2006/relationships/slide" Target="/ppt/slides/slide20.xml" Id="Re7c763e6cc164be7" /><Relationship Type="http://schemas.openxmlformats.org/officeDocument/2006/relationships/slide" Target="/ppt/slides/slide21.xml" Id="R1a3eaacc4dd74135" /><Relationship Type="http://schemas.openxmlformats.org/officeDocument/2006/relationships/slide" Target="/ppt/slides/slide22.xml" Id="R98f6fea83ac9450d" /><Relationship Type="http://schemas.openxmlformats.org/officeDocument/2006/relationships/slide" Target="/ppt/slides/slide23.xml" Id="R16ba78ca28174d6e" /><Relationship Type="http://schemas.openxmlformats.org/officeDocument/2006/relationships/slide" Target="/ppt/slides/slide24.xml" Id="Ra4d8926b19794519" /><Relationship Type="http://schemas.openxmlformats.org/officeDocument/2006/relationships/slide" Target="/ppt/slides/slide25.xml" Id="R5f8890e1938347dc" /><Relationship Type="http://schemas.openxmlformats.org/officeDocument/2006/relationships/slide" Target="/ppt/slides/slide26.xml" Id="R069ea7d363d24d92" /><Relationship Type="http://schemas.openxmlformats.org/officeDocument/2006/relationships/slide" Target="/ppt/slides/slide27.xml" Id="R1ed1d9c7c7564649" /><Relationship Type="http://schemas.openxmlformats.org/officeDocument/2006/relationships/slide" Target="/ppt/slides/slide28.xml" Id="Rfccab84ee41242d1" /><Relationship Type="http://schemas.openxmlformats.org/officeDocument/2006/relationships/slide" Target="/ppt/slides/slide29.xml" Id="R73f6a3c7684048ba" /><Relationship Type="http://schemas.openxmlformats.org/officeDocument/2006/relationships/slide" Target="/ppt/slides/slide30.xml" Id="Rf5fe6fb71b394b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91255e085934f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43e17fc9944ac0" /><Relationship Type="http://schemas.openxmlformats.org/officeDocument/2006/relationships/notesMaster" Target="/ppt/notesMasters/notesMaster1.xml" Id="Ra98d95d221c44c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836a1b50ca458e" /><Relationship Type="http://schemas.openxmlformats.org/officeDocument/2006/relationships/notesMaster" Target="/ppt/notesMasters/notesMaster1.xml" Id="R56bd64469587449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77541fa81a4a89" /><Relationship Type="http://schemas.openxmlformats.org/officeDocument/2006/relationships/notesMaster" Target="/ppt/notesMasters/notesMaster1.xml" Id="Ra5c591bd44874a8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aa7ffd88dd4b74" /><Relationship Type="http://schemas.openxmlformats.org/officeDocument/2006/relationships/notesMaster" Target="/ppt/notesMasters/notesMaster1.xml" Id="Rb944c4c1af5e4e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282c85012334cf0" /><Relationship Type="http://schemas.openxmlformats.org/officeDocument/2006/relationships/notesMaster" Target="/ppt/notesMasters/notesMaster1.xml" Id="R388788f43fdf470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799b5a1e81445b5" /><Relationship Type="http://schemas.openxmlformats.org/officeDocument/2006/relationships/notesMaster" Target="/ppt/notesMasters/notesMaster1.xml" Id="Rba46d78ca3f04d0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b3bc6eeaa8b4cf6" /><Relationship Type="http://schemas.openxmlformats.org/officeDocument/2006/relationships/notesMaster" Target="/ppt/notesMasters/notesMaster1.xml" Id="Ra8c6826d681742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04f22382ad64793" /><Relationship Type="http://schemas.openxmlformats.org/officeDocument/2006/relationships/notesMaster" Target="/ppt/notesMasters/notesMaster1.xml" Id="R0bc6fa1218e44bb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cbc1d7b4b484ea9" /><Relationship Type="http://schemas.openxmlformats.org/officeDocument/2006/relationships/notesMaster" Target="/ppt/notesMasters/notesMaster1.xml" Id="Rd7f75318f14a417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8970727311d4105" /><Relationship Type="http://schemas.openxmlformats.org/officeDocument/2006/relationships/notesMaster" Target="/ppt/notesMasters/notesMaster1.xml" Id="Ra8bfef7a64564a2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179d1131eb427b" /><Relationship Type="http://schemas.openxmlformats.org/officeDocument/2006/relationships/notesMaster" Target="/ppt/notesMasters/notesMaster1.xml" Id="Rff7e433ec39d4ba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01e78afe46649fc" /><Relationship Type="http://schemas.openxmlformats.org/officeDocument/2006/relationships/notesMaster" Target="/ppt/notesMasters/notesMaster1.xml" Id="R69dd3cefbd3449d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8f79491804b4786" /><Relationship Type="http://schemas.openxmlformats.org/officeDocument/2006/relationships/notesMaster" Target="/ppt/notesMasters/notesMaster1.xml" Id="R6f21a0a04f0a4d9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2f8cd59ea0240ad" /><Relationship Type="http://schemas.openxmlformats.org/officeDocument/2006/relationships/notesMaster" Target="/ppt/notesMasters/notesMaster1.xml" Id="R19d5b789b3b7404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95cdbdb4e1844f1" /><Relationship Type="http://schemas.openxmlformats.org/officeDocument/2006/relationships/notesMaster" Target="/ppt/notesMasters/notesMaster1.xml" Id="Rcaebbfb2548c4b7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e4f4b9f3625400f" /><Relationship Type="http://schemas.openxmlformats.org/officeDocument/2006/relationships/notesMaster" Target="/ppt/notesMasters/notesMaster1.xml" Id="Rf4766a3166bd4eb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68875f6e5194a40" /><Relationship Type="http://schemas.openxmlformats.org/officeDocument/2006/relationships/notesMaster" Target="/ppt/notesMasters/notesMaster1.xml" Id="Rb83a385a9bdb402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18bd4f126bc4aed" /><Relationship Type="http://schemas.openxmlformats.org/officeDocument/2006/relationships/notesMaster" Target="/ppt/notesMasters/notesMaster1.xml" Id="R549633429069461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35cf5f766cb427a" /><Relationship Type="http://schemas.openxmlformats.org/officeDocument/2006/relationships/notesMaster" Target="/ppt/notesMasters/notesMaster1.xml" Id="R18d7be8ed2b74ea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c219e8dee824b50" /><Relationship Type="http://schemas.openxmlformats.org/officeDocument/2006/relationships/notesMaster" Target="/ppt/notesMasters/notesMaster1.xml" Id="Ra75b536c7f69459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0d109a7b9044f0c" /><Relationship Type="http://schemas.openxmlformats.org/officeDocument/2006/relationships/notesMaster" Target="/ppt/notesMasters/notesMaster1.xml" Id="R3398865d5ef1483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2e2e4c42ee5403d" /><Relationship Type="http://schemas.openxmlformats.org/officeDocument/2006/relationships/notesMaster" Target="/ppt/notesMasters/notesMaster1.xml" Id="R69fa7e904f2a45d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31d66fb39dd49c7" /><Relationship Type="http://schemas.openxmlformats.org/officeDocument/2006/relationships/notesMaster" Target="/ppt/notesMasters/notesMaster1.xml" Id="R4b274b67056a4c3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9d94a1b75754142" /><Relationship Type="http://schemas.openxmlformats.org/officeDocument/2006/relationships/notesMaster" Target="/ppt/notesMasters/notesMaster1.xml" Id="Rc770025317a147d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799be15c2f146ce" /><Relationship Type="http://schemas.openxmlformats.org/officeDocument/2006/relationships/notesMaster" Target="/ppt/notesMasters/notesMaster1.xml" Id="R9d9f5b5b89b5474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2bc6686b8b549bf" /><Relationship Type="http://schemas.openxmlformats.org/officeDocument/2006/relationships/notesMaster" Target="/ppt/notesMasters/notesMaster1.xml" Id="R6f1e59a83f6a44c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26ad8661c42446a" /><Relationship Type="http://schemas.openxmlformats.org/officeDocument/2006/relationships/notesMaster" Target="/ppt/notesMasters/notesMaster1.xml" Id="Rb71cd21842c2496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f23bbb934a04859" /><Relationship Type="http://schemas.openxmlformats.org/officeDocument/2006/relationships/notesMaster" Target="/ppt/notesMasters/notesMaster1.xml" Id="R4c02b4485f33482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4556b4e5ea745b4" /><Relationship Type="http://schemas.openxmlformats.org/officeDocument/2006/relationships/notesMaster" Target="/ppt/notesMasters/notesMaster1.xml" Id="Rf4a9b9b7de48471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4148297a4fa42af" /><Relationship Type="http://schemas.openxmlformats.org/officeDocument/2006/relationships/notesMaster" Target="/ppt/notesMasters/notesMaster1.xml" Id="R63ac832a86734aa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3.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4.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5.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6.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7.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8.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9.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10.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11.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12.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13.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14.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15.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16.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17.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18.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19.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20.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21.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22.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23.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24.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25.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26.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27.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28.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29.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source: the user-supplied Chinese oral film brochure, page 30. Brand and contact details follow the user's instructions. Visual references: https://www.oralstripsoem.com/ and https://www.petoralstrips.com/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6dfe9e114a49e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99d8632615403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ff4878f1a943e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acbaff00a64c8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300b87dadf482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f232382b4443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D219917-D650-44B7-AFAC-96176523ED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2ABEFA-A94D-4D3B-91EB-D32E69F5104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90E9B18-618E-461D-8FA0-E50CFA72D1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636B3D5-7CA9-417A-ADDD-67BB1F35FB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56DF178-AEE6-4C34-B330-B79233EB799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3B35884-651A-455D-8298-AD91D6CA2A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415E179-B22D-4193-B4C8-DCFFD938450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C5645CB-BBD6-4EF5-AD97-6D82F5ED007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054147-DC55-46C9-A1D6-9D01B94EDB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3CDD3A3-D118-4A70-B4BA-0CEB2E5B688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f2a17cb6504fee" /><Relationship Type="http://schemas.openxmlformats.org/officeDocument/2006/relationships/slideLayout" Target="/ppt/slideLayouts/slideLayout1.xml" Id="Rf0ca42fcaa2c4414" /><Relationship Type="http://schemas.openxmlformats.org/officeDocument/2006/relationships/slideLayout" Target="/ppt/slideLayouts/slideLayout2.xml" Id="R691d0860b9434783" /><Relationship Type="http://schemas.openxmlformats.org/officeDocument/2006/relationships/slideLayout" Target="/ppt/slideLayouts/slideLayout3.xml" Id="Rb64d2800bb964196" /><Relationship Type="http://schemas.openxmlformats.org/officeDocument/2006/relationships/slideLayout" Target="/ppt/slideLayouts/slideLayout4.xml" Id="R240636331225468f" /><Relationship Type="http://schemas.openxmlformats.org/officeDocument/2006/relationships/slideLayout" Target="/ppt/slideLayouts/slideLayout5.xml" Id="Rb1412beae3654399" /><Relationship Type="http://schemas.openxmlformats.org/officeDocument/2006/relationships/slideLayout" Target="/ppt/slideLayouts/slideLayout6.xml" Id="R51d45d11415441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ca42fcaa2c4414"/>
    <p:sldLayoutId xmlns:r="http://schemas.openxmlformats.org/officeDocument/2006/relationships" id="2147483650" r:id="R691d0860b9434783"/>
    <p:sldLayoutId xmlns:r="http://schemas.openxmlformats.org/officeDocument/2006/relationships" id="2147483651" r:id="Rb64d2800bb964196"/>
    <p:sldLayoutId xmlns:r="http://schemas.openxmlformats.org/officeDocument/2006/relationships" id="2147483652" r:id="R240636331225468f"/>
    <p:sldLayoutId xmlns:r="http://schemas.openxmlformats.org/officeDocument/2006/relationships" id="2147483653" r:id="Rb1412beae3654399"/>
    <p:sldLayoutId xmlns:r="http://schemas.openxmlformats.org/officeDocument/2006/relationships" id="2147483654" r:id="R51d45d11415441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5cdcbfa1fd4d52" /><Relationship Type="http://schemas.openxmlformats.org/officeDocument/2006/relationships/image" Target="/ppt/media/image.png" Id="R2a53e28e350c4cb8" /><Relationship Type="http://schemas.openxmlformats.org/officeDocument/2006/relationships/notesSlide" Target="/ppt/notesSlides/notesSlide1.xml" Id="R54956faa2757460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a8f2a89c01480d" /><Relationship Type="http://schemas.openxmlformats.org/officeDocument/2006/relationships/image" Target="/ppt/media/image2.png" Id="Rc748601dad554231" /><Relationship Type="http://schemas.openxmlformats.org/officeDocument/2006/relationships/notesSlide" Target="/ppt/notesSlides/notesSlide2.xml" Id="R6d5376014ce449a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7f7ebb2f4c49fb" /><Relationship Type="http://schemas.openxmlformats.org/officeDocument/2006/relationships/image" Target="/ppt/media/image3.png" Id="Rce1e286f213b488e" /><Relationship Type="http://schemas.openxmlformats.org/officeDocument/2006/relationships/image" Target="/ppt/media/image4.png" Id="Raab1e0988a154926" /><Relationship Type="http://schemas.openxmlformats.org/officeDocument/2006/relationships/notesSlide" Target="/ppt/notesSlides/notesSlide3.xml" Id="R34efde1791914dd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3b7454f34d4d01" /><Relationship Type="http://schemas.openxmlformats.org/officeDocument/2006/relationships/image" Target="/ppt/media/image5.png" Id="R2a648cd4764b418b" /><Relationship Type="http://schemas.openxmlformats.org/officeDocument/2006/relationships/image" Target="/ppt/media/image6.png" Id="Rb908ade998694bb9" /><Relationship Type="http://schemas.openxmlformats.org/officeDocument/2006/relationships/notesSlide" Target="/ppt/notesSlides/notesSlide4.xml" Id="R85be959806af4c8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fa014103c94585" /><Relationship Type="http://schemas.openxmlformats.org/officeDocument/2006/relationships/image" Target="/ppt/media/image7.png" Id="R2f681f25417a4454" /><Relationship Type="http://schemas.openxmlformats.org/officeDocument/2006/relationships/image" Target="/ppt/media/image8.png" Id="Refc22da0d8294b70" /><Relationship Type="http://schemas.openxmlformats.org/officeDocument/2006/relationships/notesSlide" Target="/ppt/notesSlides/notesSlide5.xml" Id="R3be606f1397b4f6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d3c20f64644fb5" /><Relationship Type="http://schemas.openxmlformats.org/officeDocument/2006/relationships/image" Target="/ppt/media/image9.png" Id="R71dc0427bb3c4d30" /><Relationship Type="http://schemas.openxmlformats.org/officeDocument/2006/relationships/image" Target="/ppt/media/image10.png" Id="R2ed4ebc5781a41a9" /><Relationship Type="http://schemas.openxmlformats.org/officeDocument/2006/relationships/notesSlide" Target="/ppt/notesSlides/notesSlide6.xml" Id="R105dd2971d77436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e19a1aa2e74039" /><Relationship Type="http://schemas.openxmlformats.org/officeDocument/2006/relationships/image" Target="/ppt/media/image11.png" Id="R3d07a55020b54640" /><Relationship Type="http://schemas.openxmlformats.org/officeDocument/2006/relationships/image" Target="/ppt/media/image12.png" Id="R6fe551816aa94fe7" /><Relationship Type="http://schemas.openxmlformats.org/officeDocument/2006/relationships/notesSlide" Target="/ppt/notesSlides/notesSlide7.xml" Id="R7e7bcafc699d499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b45867a2704ad2" /><Relationship Type="http://schemas.openxmlformats.org/officeDocument/2006/relationships/image" Target="/ppt/media/image13.png" Id="R30515b716a17414d" /><Relationship Type="http://schemas.openxmlformats.org/officeDocument/2006/relationships/image" Target="/ppt/media/image14.png" Id="R86eac9bab6464687" /><Relationship Type="http://schemas.openxmlformats.org/officeDocument/2006/relationships/notesSlide" Target="/ppt/notesSlides/notesSlide8.xml" Id="R221bf57a137c473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8f34413703456f" /><Relationship Type="http://schemas.openxmlformats.org/officeDocument/2006/relationships/image" Target="/ppt/media/image15.png" Id="R9b44b5103449490c" /><Relationship Type="http://schemas.openxmlformats.org/officeDocument/2006/relationships/image" Target="/ppt/media/image16.png" Id="R9a4c7887e05f4723" /><Relationship Type="http://schemas.openxmlformats.org/officeDocument/2006/relationships/notesSlide" Target="/ppt/notesSlides/notesSlide9.xml" Id="R45591df670864b0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e2866a7af44249" /><Relationship Type="http://schemas.openxmlformats.org/officeDocument/2006/relationships/image" Target="/ppt/media/image17.png" Id="R51f33d2300f64aff" /><Relationship Type="http://schemas.openxmlformats.org/officeDocument/2006/relationships/image" Target="/ppt/media/image18.png" Id="Ra7c4ab927e43403a" /><Relationship Type="http://schemas.openxmlformats.org/officeDocument/2006/relationships/notesSlide" Target="/ppt/notesSlides/notesSlide10.xml" Id="R021a99cc8abd45b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97f658b5e14cfe" /><Relationship Type="http://schemas.openxmlformats.org/officeDocument/2006/relationships/image" Target="/ppt/media/image19.png" Id="R6bb3302ac3b04f92" /><Relationship Type="http://schemas.openxmlformats.org/officeDocument/2006/relationships/image" Target="/ppt/media/image20.png" Id="Rcd6ccc2f3fce4dbd" /><Relationship Type="http://schemas.openxmlformats.org/officeDocument/2006/relationships/notesSlide" Target="/ppt/notesSlides/notesSlide11.xml" Id="R35fee224352e463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c6e73f2f554316" /><Relationship Type="http://schemas.openxmlformats.org/officeDocument/2006/relationships/image" Target="/ppt/media/image21.png" Id="R3ae5bab8fc3c4bdd" /><Relationship Type="http://schemas.openxmlformats.org/officeDocument/2006/relationships/image" Target="/ppt/media/image22.png" Id="R05036d9ddea6441a" /><Relationship Type="http://schemas.openxmlformats.org/officeDocument/2006/relationships/notesSlide" Target="/ppt/notesSlides/notesSlide12.xml" Id="R82c0531aabf8442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73dca5e1e843be" /><Relationship Type="http://schemas.openxmlformats.org/officeDocument/2006/relationships/image" Target="/ppt/media/image23.png" Id="Re6c74f76b480414d" /><Relationship Type="http://schemas.openxmlformats.org/officeDocument/2006/relationships/image" Target="/ppt/media/image24.png" Id="R57c6fd1e5af34ba2" /><Relationship Type="http://schemas.openxmlformats.org/officeDocument/2006/relationships/notesSlide" Target="/ppt/notesSlides/notesSlide13.xml" Id="R8f01af24d02441a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4594be92964617" /><Relationship Type="http://schemas.openxmlformats.org/officeDocument/2006/relationships/image" Target="/ppt/media/image25.png" Id="R6af10a3cb5de4c76" /><Relationship Type="http://schemas.openxmlformats.org/officeDocument/2006/relationships/image" Target="/ppt/media/image26.png" Id="Rc8d76ea2754546df" /><Relationship Type="http://schemas.openxmlformats.org/officeDocument/2006/relationships/notesSlide" Target="/ppt/notesSlides/notesSlide14.xml" Id="R231df73bf016409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3df73ebb694c9a" /><Relationship Type="http://schemas.openxmlformats.org/officeDocument/2006/relationships/image" Target="/ppt/media/image27.png" Id="R8decfc1fc2a14f82" /><Relationship Type="http://schemas.openxmlformats.org/officeDocument/2006/relationships/image" Target="/ppt/media/image28.png" Id="Rbe4800a3db124cc4" /><Relationship Type="http://schemas.openxmlformats.org/officeDocument/2006/relationships/notesSlide" Target="/ppt/notesSlides/notesSlide15.xml" Id="R28c7cea693014ac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1f22127e6c40c0" /><Relationship Type="http://schemas.openxmlformats.org/officeDocument/2006/relationships/image" Target="/ppt/media/image29.png" Id="R6ba211d90e344b6a" /><Relationship Type="http://schemas.openxmlformats.org/officeDocument/2006/relationships/image" Target="/ppt/media/image30.png" Id="R94688fc17982440e" /><Relationship Type="http://schemas.openxmlformats.org/officeDocument/2006/relationships/notesSlide" Target="/ppt/notesSlides/notesSlide16.xml" Id="R019e71e9f72142e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c27b8f5dc44ede" /><Relationship Type="http://schemas.openxmlformats.org/officeDocument/2006/relationships/image" Target="/ppt/media/image31.png" Id="Rce495316d83d4e1e" /><Relationship Type="http://schemas.openxmlformats.org/officeDocument/2006/relationships/image" Target="/ppt/media/image32.png" Id="R3df7adc891204530" /><Relationship Type="http://schemas.openxmlformats.org/officeDocument/2006/relationships/notesSlide" Target="/ppt/notesSlides/notesSlide17.xml" Id="R6890d6746ffd4af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590753052c4666" /><Relationship Type="http://schemas.openxmlformats.org/officeDocument/2006/relationships/image" Target="/ppt/media/image33.png" Id="R6c894302db694652" /><Relationship Type="http://schemas.openxmlformats.org/officeDocument/2006/relationships/image" Target="/ppt/media/image34.png" Id="R3f7c8a32e758423e" /><Relationship Type="http://schemas.openxmlformats.org/officeDocument/2006/relationships/notesSlide" Target="/ppt/notesSlides/notesSlide18.xml" Id="Rbe3b604649ae4c2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464f1c33f74a57" /><Relationship Type="http://schemas.openxmlformats.org/officeDocument/2006/relationships/image" Target="/ppt/media/image35.png" Id="R831b1a69499a4e7a" /><Relationship Type="http://schemas.openxmlformats.org/officeDocument/2006/relationships/image" Target="/ppt/media/image36.png" Id="R71adc1cef2584696" /><Relationship Type="http://schemas.openxmlformats.org/officeDocument/2006/relationships/notesSlide" Target="/ppt/notesSlides/notesSlide19.xml" Id="Rdd9523d7a8ec4dd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a9cc6e10a54509" /><Relationship Type="http://schemas.openxmlformats.org/officeDocument/2006/relationships/image" Target="/ppt/media/image37.png" Id="R3b376723d4634b23" /><Relationship Type="http://schemas.openxmlformats.org/officeDocument/2006/relationships/image" Target="/ppt/media/image38.png" Id="Rd89483f45f644b75" /><Relationship Type="http://schemas.openxmlformats.org/officeDocument/2006/relationships/notesSlide" Target="/ppt/notesSlides/notesSlide20.xml" Id="R6de840a7664a42d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6f25d46a5f43a8" /><Relationship Type="http://schemas.openxmlformats.org/officeDocument/2006/relationships/image" Target="/ppt/media/image39.png" Id="R60851f24c5f4468b" /><Relationship Type="http://schemas.openxmlformats.org/officeDocument/2006/relationships/image" Target="/ppt/media/image40.png" Id="Rc87e067bfc3d4bc1" /><Relationship Type="http://schemas.openxmlformats.org/officeDocument/2006/relationships/notesSlide" Target="/ppt/notesSlides/notesSlide21.xml" Id="R75549dc99eec455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c4ce5cdc1149e7" /><Relationship Type="http://schemas.openxmlformats.org/officeDocument/2006/relationships/image" Target="/ppt/media/image41.png" Id="R144ac96bfce04581" /><Relationship Type="http://schemas.openxmlformats.org/officeDocument/2006/relationships/image" Target="/ppt/media/image42.png" Id="Ra7bc3083581646a9" /><Relationship Type="http://schemas.openxmlformats.org/officeDocument/2006/relationships/notesSlide" Target="/ppt/notesSlides/notesSlide22.xml" Id="R2d70434d1f534bb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66640ae24c41c9" /><Relationship Type="http://schemas.openxmlformats.org/officeDocument/2006/relationships/image" Target="/ppt/media/image43.png" Id="R7a28b49c126647f3" /><Relationship Type="http://schemas.openxmlformats.org/officeDocument/2006/relationships/image" Target="/ppt/media/image44.png" Id="R22ffbecf5ce14647" /><Relationship Type="http://schemas.openxmlformats.org/officeDocument/2006/relationships/notesSlide" Target="/ppt/notesSlides/notesSlide23.xml" Id="R9a68338cc4dc4bf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7643bcd7544144" /><Relationship Type="http://schemas.openxmlformats.org/officeDocument/2006/relationships/image" Target="/ppt/media/image45.png" Id="R5c892c47bb474d66" /><Relationship Type="http://schemas.openxmlformats.org/officeDocument/2006/relationships/image" Target="/ppt/media/image46.png" Id="R96694b144458475a" /><Relationship Type="http://schemas.openxmlformats.org/officeDocument/2006/relationships/notesSlide" Target="/ppt/notesSlides/notesSlide24.xml" Id="R6e00dc7b27a74da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026cd33ef743e7" /><Relationship Type="http://schemas.openxmlformats.org/officeDocument/2006/relationships/image" Target="/ppt/media/image47.png" Id="R6c51706be432401b" /><Relationship Type="http://schemas.openxmlformats.org/officeDocument/2006/relationships/image" Target="/ppt/media/image48.png" Id="Rc20392c5d8de4a23" /><Relationship Type="http://schemas.openxmlformats.org/officeDocument/2006/relationships/notesSlide" Target="/ppt/notesSlides/notesSlide25.xml" Id="Rc4dc10481ca5465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434b9ed1094951" /><Relationship Type="http://schemas.openxmlformats.org/officeDocument/2006/relationships/image" Target="/ppt/media/image49.png" Id="R005764fa1be34345" /><Relationship Type="http://schemas.openxmlformats.org/officeDocument/2006/relationships/image" Target="/ppt/media/image50.png" Id="R98065f9e906148ae" /><Relationship Type="http://schemas.openxmlformats.org/officeDocument/2006/relationships/notesSlide" Target="/ppt/notesSlides/notesSlide26.xml" Id="Ra980fbae888c4f7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9bb07b48b143d5" /><Relationship Type="http://schemas.openxmlformats.org/officeDocument/2006/relationships/image" Target="/ppt/media/image51.png" Id="R5b9978dd14d44355" /><Relationship Type="http://schemas.openxmlformats.org/officeDocument/2006/relationships/image" Target="/ppt/media/image52.png" Id="R1d992c701a0a40e4" /><Relationship Type="http://schemas.openxmlformats.org/officeDocument/2006/relationships/notesSlide" Target="/ppt/notesSlides/notesSlide27.xml" Id="Rfe67a6cadb5e431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fe387742724578" /><Relationship Type="http://schemas.openxmlformats.org/officeDocument/2006/relationships/image" Target="/ppt/media/image53.png" Id="R3d28fe914e6c4b69" /><Relationship Type="http://schemas.openxmlformats.org/officeDocument/2006/relationships/image" Target="/ppt/media/image54.png" Id="R92128cbe7a234a9e" /><Relationship Type="http://schemas.openxmlformats.org/officeDocument/2006/relationships/notesSlide" Target="/ppt/notesSlides/notesSlide28.xml" Id="Rea4fb1bede11471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7bbefb0fa644a0" /><Relationship Type="http://schemas.openxmlformats.org/officeDocument/2006/relationships/image" Target="/ppt/media/image55.png" Id="R466a36692d5648fd" /><Relationship Type="http://schemas.openxmlformats.org/officeDocument/2006/relationships/image" Target="/ppt/media/image56.png" Id="Rd25623e548284348" /><Relationship Type="http://schemas.openxmlformats.org/officeDocument/2006/relationships/notesSlide" Target="/ppt/notesSlides/notesSlide29.xml" Id="R0f669a11d12f4ef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b3800f44af4b1d" /><Relationship Type="http://schemas.openxmlformats.org/officeDocument/2006/relationships/image" Target="/ppt/media/image57.png" Id="R3f6935f9dced40f4" /><Relationship Type="http://schemas.openxmlformats.org/officeDocument/2006/relationships/hyperlink" Target="mailto:info@hytanbio.com" TargetMode="External" Id="R94b5ab69c72e4bf5" /><Relationship Type="http://schemas.openxmlformats.org/officeDocument/2006/relationships/hyperlink" Target="https://wa.me/85262408962" TargetMode="External" Id="Rd203ab1bf4f848f1" /><Relationship Type="http://schemas.openxmlformats.org/officeDocument/2006/relationships/hyperlink" Target="https://www.hytanbiotech.com/" TargetMode="External" Id="Rcd9d352b2bc945f5" /><Relationship Type="http://schemas.openxmlformats.org/officeDocument/2006/relationships/notesSlide" Target="/ppt/notesSlides/notesSlide30.xml" Id="Rdeea47cbfc234a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213F9A-D9EA-4880-A07B-D422D1F5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561C9F-7A95-463B-BBD7-69DCDE3ED4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53e28e350c4cb8"/>
          <a:stretch xmlns:a="http://schemas.openxmlformats.org/drawingml/2006/main"/>
        </p:blipFill>
        <p:spPr>
          <a:xfrm xmlns:a="http://schemas.openxmlformats.org/drawingml/2006/main">
            <a:off x="5924550" y="0"/>
            <a:ext cx="6267450" cy="6267450"/>
          </a:xfrm>
          <a:prstGeom xmlns:a="http://schemas.openxmlformats.org/drawingml/2006/main" prst="rect">
            <a:avLst/>
          </a:prstGeom>
        </p:spPr>
      </p:pic>
      <p:sp>
        <p:nvSpPr>
          <p:cNvPr id="3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B077184E-DAC3-4384-93EF-61DC53F0A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5334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91C64D-7774-4FDC-9212-12F6714B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04950"/>
            <a:ext cx="704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sp>
        <p:nvSpPr>
          <p:cNvPr id="5" name="Custom Oral Film">
            <a:extLst xmlns:a="http://schemas.openxmlformats.org/drawingml/2006/main">
              <a:ext uri="{FF2B5EF4-FFF2-40B4-BE49-F238E27FC236}">
                <a16:creationId xmlns:a16="http://schemas.microsoft.com/office/drawing/2014/main" id="{08F50040-99CE-48A7-8062-B9D46F7D1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5715000" cy="4832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Custom Oral Film</a:t>
            </a:r>
          </a:p>
        </p:txBody>
      </p:sp>
      <p:sp>
        <p:nvSpPr>
          <p:cNvPr id="6" name="Solutions for Global">
            <a:extLst xmlns:a="http://schemas.openxmlformats.org/drawingml/2006/main">
              <a:ext uri="{FF2B5EF4-FFF2-40B4-BE49-F238E27FC236}">
                <a16:creationId xmlns:a16="http://schemas.microsoft.com/office/drawing/2014/main" id="{49CEEA92-10CA-4801-A451-42EA7FF0F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33282"/>
            <a:ext cx="5715000" cy="4832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Solutions for Global</a:t>
            </a:r>
          </a:p>
        </p:txBody>
      </p:sp>
      <p:sp>
        <p:nvSpPr>
          <p:cNvPr id="7" name="Health Brands">
            <a:extLst xmlns:a="http://schemas.openxmlformats.org/drawingml/2006/main">
              <a:ext uri="{FF2B5EF4-FFF2-40B4-BE49-F238E27FC236}">
                <a16:creationId xmlns:a16="http://schemas.microsoft.com/office/drawing/2014/main" id="{B96CBDA8-C7A1-45E1-A9FB-4DC315EE4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32963"/>
            <a:ext cx="5715000" cy="4832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Health Brands</a:t>
            </a:r>
          </a:p>
        </p:txBody>
      </p:sp>
      <p:sp>
        <p:nvSpPr>
          <p:cNvPr id="8" name="ORAL DISSOLVING FILMS">
            <a:extLst xmlns:a="http://schemas.openxmlformats.org/drawingml/2006/main">
              <a:ext uri="{FF2B5EF4-FFF2-40B4-BE49-F238E27FC236}">
                <a16:creationId xmlns:a16="http://schemas.microsoft.com/office/drawing/2014/main" id="{C2B2217B-5E20-44A8-BCDC-B043801A2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481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9EDCD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9EDCD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9EDCD5"/>
                </a:solidFill>
                <a:latin typeface="Arial"/>
                <a:ea typeface="Arial"/>
                <a:cs typeface="Arial"/>
              </a:rPr>
              <a:t>ORAL DISSOLVING FILMS</a:t>
            </a:r>
          </a:p>
        </p:txBody>
      </p:sp>
      <p:sp>
        <p:nvSpPr>
          <p:cNvPr id="9" name="PRODUCT BROCHURE">
            <a:extLst xmlns:a="http://schemas.openxmlformats.org/drawingml/2006/main">
              <a:ext uri="{FF2B5EF4-FFF2-40B4-BE49-F238E27FC236}">
                <a16:creationId xmlns:a16="http://schemas.microsoft.com/office/drawing/2014/main" id="{136E9EC3-610F-40CC-9676-A505464D3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672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B9CE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B9CED8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9CED8"/>
                </a:solidFill>
                <a:latin typeface="Arial"/>
                <a:ea typeface="Arial"/>
                <a:cs typeface="Arial"/>
              </a:rPr>
              <a:t>PRODUCT BROCHURE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667836-7860-4ABC-8E6C-595FA7E2E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38775"/>
            <a:ext cx="4095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E67"/>
          </a:solidFill>
          <a:ln xmlns:a="http://schemas.openxmlformats.org/drawingml/2006/main" w="0">
            <a:noFill/>
          </a:ln>
        </p:spPr>
      </p:sp>
      <p:sp>
        <p:nvSpPr>
          <p:cNvPr id="11" name="Hongkong Hytan Biotech CO. Ltd">
            <a:extLst xmlns:a="http://schemas.openxmlformats.org/drawingml/2006/main">
              <a:ext uri="{FF2B5EF4-FFF2-40B4-BE49-F238E27FC236}">
                <a16:creationId xmlns:a16="http://schemas.microsoft.com/office/drawing/2014/main" id="{B2C7129D-5ABD-4FA0-8288-5E0112256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600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Hongkong Hytan Biotech CO. Ltd</a:t>
            </a:r>
          </a:p>
        </p:txBody>
      </p:sp>
      <p:sp>
        <p:nvSpPr>
          <p:cNvPr id="12" name="2026 / Products &amp; Custom Services">
            <a:extLst xmlns:a="http://schemas.openxmlformats.org/drawingml/2006/main">
              <a:ext uri="{FF2B5EF4-FFF2-40B4-BE49-F238E27FC236}">
                <a16:creationId xmlns:a16="http://schemas.microsoft.com/office/drawing/2014/main" id="{D1231CFB-0454-455D-A122-21CA6D25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72225"/>
            <a:ext cx="571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CED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CED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9CED8"/>
                </a:solidFill>
                <a:latin typeface="Arial"/>
                <a:ea typeface="Arial"/>
                <a:cs typeface="Arial"/>
              </a:rPr>
              <a:t>2026 / Products &amp; Custom Services</a:t>
            </a:r>
          </a:p>
        </p:txBody>
      </p:sp>
    </p:spTree>
    <p:extLst>
      <p:ext uri="{BB962C8B-B14F-4D97-AF65-F5344CB8AC3E}">
        <p14:creationId xmlns:p14="http://schemas.microsoft.com/office/powerpoint/2010/main" val="8350842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CD5A917-9C5A-44E0-BA11-6C028B547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90550"/>
            <a:ext cx="12192000" cy="626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A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D8364D-05C6-4833-ADA7-31DEA0CF3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BB0EEB-6C1D-4D0A-9963-54FF6BC9E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72C595-D7E5-4469-B4C9-D7FCB3ECC0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48601dad554231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5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E808AEDE-F9E7-4A69-9E67-133504D7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6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5340F340-F63F-4339-AB5E-2A137208A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7" name="02">
            <a:extLst xmlns:a="http://schemas.openxmlformats.org/drawingml/2006/main">
              <a:ext uri="{FF2B5EF4-FFF2-40B4-BE49-F238E27FC236}">
                <a16:creationId xmlns:a16="http://schemas.microsoft.com/office/drawing/2014/main" id="{F9F49F28-1665-4461-BC8F-9D6CD38B7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Company Overview">
            <a:extLst xmlns:a="http://schemas.openxmlformats.org/drawingml/2006/main">
              <a:ext uri="{FF2B5EF4-FFF2-40B4-BE49-F238E27FC236}">
                <a16:creationId xmlns:a16="http://schemas.microsoft.com/office/drawing/2014/main" id="{00CF552B-B45E-4B71-AF26-373CCDE0E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143000"/>
            <a:ext cx="857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B2239"/>
                </a:solidFill>
                <a:latin typeface="Arial"/>
                <a:ea typeface="Arial"/>
                <a:cs typeface="Arial"/>
              </a:rPr>
              <a:t>Company Overview</a:t>
            </a:r>
          </a:p>
        </p:txBody>
      </p:sp>
      <p:sp>
        <p:nvSpPr>
          <p:cNvPr id="9" name="CONTENTS">
            <a:extLst xmlns:a="http://schemas.openxmlformats.org/drawingml/2006/main">
              <a:ext uri="{FF2B5EF4-FFF2-40B4-BE49-F238E27FC236}">
                <a16:creationId xmlns:a16="http://schemas.microsoft.com/office/drawing/2014/main" id="{39B50CDD-5213-45D2-BFC0-B48F87493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240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CONTENTS</a:t>
            </a:r>
          </a:p>
        </p:txBody>
      </p:sp>
      <p:sp>
        <p:nvSpPr>
          <p:cNvPr id="10" name="01">
            <a:extLst xmlns:a="http://schemas.openxmlformats.org/drawingml/2006/main">
              <a:ext uri="{FF2B5EF4-FFF2-40B4-BE49-F238E27FC236}">
                <a16:creationId xmlns:a16="http://schemas.microsoft.com/office/drawing/2014/main" id="{DBFC657B-D273-448A-BEF0-7BC065D04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670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About HYTAN BIO TECH">
            <a:extLst xmlns:a="http://schemas.openxmlformats.org/drawingml/2006/main">
              <a:ext uri="{FF2B5EF4-FFF2-40B4-BE49-F238E27FC236}">
                <a16:creationId xmlns:a16="http://schemas.microsoft.com/office/drawing/2014/main" id="{2CC41D40-6284-4F47-AB16-00E234D6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667000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B2239"/>
                </a:solidFill>
                <a:latin typeface="Arial"/>
                <a:ea typeface="Arial"/>
                <a:cs typeface="Arial"/>
              </a:rPr>
              <a:t>About HYTAN BIO TECH</a:t>
            </a:r>
          </a:p>
        </p:txBody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D5668C50-9193-4ED5-9E96-FA7E8E96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6670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C36CBB-D276-492B-BF0F-9683884D8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0037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14" name="02">
            <a:extLst xmlns:a="http://schemas.openxmlformats.org/drawingml/2006/main">
              <a:ext uri="{FF2B5EF4-FFF2-40B4-BE49-F238E27FC236}">
                <a16:creationId xmlns:a16="http://schemas.microsoft.com/office/drawing/2014/main" id="{59F2E2EE-FF01-4853-A3D6-0E446115C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9562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Why Choose HYTAN BIO TECH">
            <a:extLst xmlns:a="http://schemas.openxmlformats.org/drawingml/2006/main">
              <a:ext uri="{FF2B5EF4-FFF2-40B4-BE49-F238E27FC236}">
                <a16:creationId xmlns:a16="http://schemas.microsoft.com/office/drawing/2014/main" id="{C7B8C762-71D0-400F-A804-42231FD76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95625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B2239"/>
                </a:solidFill>
                <a:latin typeface="Arial"/>
                <a:ea typeface="Arial"/>
                <a:cs typeface="Arial"/>
              </a:rPr>
              <a:t>Why Choose HYTAN BIO TECH</a:t>
            </a:r>
          </a:p>
        </p:txBody>
      </p:sp>
      <p:sp>
        <p:nvSpPr>
          <p:cNvPr id="16" name="04">
            <a:extLst xmlns:a="http://schemas.openxmlformats.org/drawingml/2006/main">
              <a:ext uri="{FF2B5EF4-FFF2-40B4-BE49-F238E27FC236}">
                <a16:creationId xmlns:a16="http://schemas.microsoft.com/office/drawing/2014/main" id="{D136E331-2099-4740-84CB-3308DD125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9562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B46133-2013-4D8E-9A1E-320420C8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2900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18" name="03">
            <a:extLst xmlns:a="http://schemas.openxmlformats.org/drawingml/2006/main">
              <a:ext uri="{FF2B5EF4-FFF2-40B4-BE49-F238E27FC236}">
                <a16:creationId xmlns:a16="http://schemas.microsoft.com/office/drawing/2014/main" id="{EA06F8B9-9EEC-4CAB-BE9B-2E96A47D3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Advantages of Oral Films">
            <a:extLst xmlns:a="http://schemas.openxmlformats.org/drawingml/2006/main">
              <a:ext uri="{FF2B5EF4-FFF2-40B4-BE49-F238E27FC236}">
                <a16:creationId xmlns:a16="http://schemas.microsoft.com/office/drawing/2014/main" id="{74780A4D-5576-49A8-AFA9-EE125F6D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524250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Advantages of Oral Films</a:t>
            </a:r>
          </a:p>
        </p:txBody>
      </p:sp>
      <p:sp>
        <p:nvSpPr>
          <p:cNvPr id="20" name="05">
            <a:extLst xmlns:a="http://schemas.openxmlformats.org/drawingml/2006/main">
              <a:ext uri="{FF2B5EF4-FFF2-40B4-BE49-F238E27FC236}">
                <a16:creationId xmlns:a16="http://schemas.microsoft.com/office/drawing/2014/main" id="{8AA3BEE1-DF33-4165-9CCA-0D6FBC4A9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5242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B72124-30AD-432C-8335-504ED57F9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5762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22" name="04">
            <a:extLst xmlns:a="http://schemas.openxmlformats.org/drawingml/2006/main">
              <a:ext uri="{FF2B5EF4-FFF2-40B4-BE49-F238E27FC236}">
                <a16:creationId xmlns:a16="http://schemas.microsoft.com/office/drawing/2014/main" id="{48A31F7D-3CF3-45F9-82DF-0ED8A5DCD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528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3" name="Quality &amp; Certification References">
            <a:extLst xmlns:a="http://schemas.openxmlformats.org/drawingml/2006/main">
              <a:ext uri="{FF2B5EF4-FFF2-40B4-BE49-F238E27FC236}">
                <a16:creationId xmlns:a16="http://schemas.microsoft.com/office/drawing/2014/main" id="{C84ADEBE-3BBF-4F5D-8CF4-858A2214C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52875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Quality &amp; Certification References</a:t>
            </a:r>
          </a:p>
        </p:txBody>
      </p:sp>
      <p:sp>
        <p:nvSpPr>
          <p:cNvPr id="24" name="06">
            <a:extLst xmlns:a="http://schemas.openxmlformats.org/drawingml/2006/main">
              <a:ext uri="{FF2B5EF4-FFF2-40B4-BE49-F238E27FC236}">
                <a16:creationId xmlns:a16="http://schemas.microsoft.com/office/drawing/2014/main" id="{DBCCFD41-3A4A-402B-8169-E172D68B1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9528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1DD148-AEEE-47A9-85E8-8E7B903ED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28625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26" name="05">
            <a:extLst xmlns:a="http://schemas.openxmlformats.org/drawingml/2006/main">
              <a:ext uri="{FF2B5EF4-FFF2-40B4-BE49-F238E27FC236}">
                <a16:creationId xmlns:a16="http://schemas.microsoft.com/office/drawing/2014/main" id="{0E2DC6F3-4D44-44CB-817B-C731B78B3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815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7" name="Custom Service Process">
            <a:extLst xmlns:a="http://schemas.openxmlformats.org/drawingml/2006/main">
              <a:ext uri="{FF2B5EF4-FFF2-40B4-BE49-F238E27FC236}">
                <a16:creationId xmlns:a16="http://schemas.microsoft.com/office/drawing/2014/main" id="{EE9D86E6-F648-42B6-86E2-7BF5674B0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381500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Custom Service Process</a:t>
            </a:r>
          </a:p>
        </p:txBody>
      </p:sp>
      <p:sp>
        <p:nvSpPr>
          <p:cNvPr id="28" name="07">
            <a:extLst xmlns:a="http://schemas.openxmlformats.org/drawingml/2006/main">
              <a:ext uri="{FF2B5EF4-FFF2-40B4-BE49-F238E27FC236}">
                <a16:creationId xmlns:a16="http://schemas.microsoft.com/office/drawing/2014/main" id="{38C50677-3B90-4F2C-9AE5-516BE4090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38150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2E4D800-5E32-4849-A018-C2116DC74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71487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30" name="06">
            <a:extLst xmlns:a="http://schemas.openxmlformats.org/drawingml/2006/main">
              <a:ext uri="{FF2B5EF4-FFF2-40B4-BE49-F238E27FC236}">
                <a16:creationId xmlns:a16="http://schemas.microsoft.com/office/drawing/2014/main" id="{72A3813E-4010-4EEE-A051-A5EA9724C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1012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1" name="Product Portfolio">
            <a:extLst xmlns:a="http://schemas.openxmlformats.org/drawingml/2006/main">
              <a:ext uri="{FF2B5EF4-FFF2-40B4-BE49-F238E27FC236}">
                <a16:creationId xmlns:a16="http://schemas.microsoft.com/office/drawing/2014/main" id="{DDA68694-1BAB-43D3-8F4E-4D49ABE39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810125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Product Portfolio</a:t>
            </a:r>
          </a:p>
        </p:txBody>
      </p:sp>
      <p:sp>
        <p:nvSpPr>
          <p:cNvPr id="32" name="08-27">
            <a:extLst xmlns:a="http://schemas.openxmlformats.org/drawingml/2006/main">
              <a:ext uri="{FF2B5EF4-FFF2-40B4-BE49-F238E27FC236}">
                <a16:creationId xmlns:a16="http://schemas.microsoft.com/office/drawing/2014/main" id="{159F5CEA-2918-4DC1-B0F0-6064B23D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81012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08-27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C36813D-FBBD-486B-8D22-DF80719B5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14350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34" name="07">
            <a:extLst xmlns:a="http://schemas.openxmlformats.org/drawingml/2006/main">
              <a:ext uri="{FF2B5EF4-FFF2-40B4-BE49-F238E27FC236}">
                <a16:creationId xmlns:a16="http://schemas.microsoft.com/office/drawing/2014/main" id="{3FC2C33F-3D89-4A06-8D6C-C0EA0768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387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5" name="Flavor Customization">
            <a:extLst xmlns:a="http://schemas.openxmlformats.org/drawingml/2006/main">
              <a:ext uri="{FF2B5EF4-FFF2-40B4-BE49-F238E27FC236}">
                <a16:creationId xmlns:a16="http://schemas.microsoft.com/office/drawing/2014/main" id="{5C36ED1C-F29B-4BC3-B318-0FFEA7FA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238750"/>
            <a:ext cx="742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Flavor Customization</a:t>
            </a:r>
          </a:p>
        </p:txBody>
      </p:sp>
      <p:sp>
        <p:nvSpPr>
          <p:cNvPr id="36" name="28-29">
            <a:extLst xmlns:a="http://schemas.openxmlformats.org/drawingml/2006/main">
              <a:ext uri="{FF2B5EF4-FFF2-40B4-BE49-F238E27FC236}">
                <a16:creationId xmlns:a16="http://schemas.microsoft.com/office/drawing/2014/main" id="{3A9A00A6-6546-4846-81CE-801B7EDDA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5238750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42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28-29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6A421A7-6C6F-49A1-BF44-46016418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57212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38" name="Hongkong Hytan Biotech CO. Ltd">
            <a:extLst xmlns:a="http://schemas.openxmlformats.org/drawingml/2006/main">
              <a:ext uri="{FF2B5EF4-FFF2-40B4-BE49-F238E27FC236}">
                <a16:creationId xmlns:a16="http://schemas.microsoft.com/office/drawing/2014/main" id="{86BF5F89-90A4-4BF7-9DE1-50B77352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865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Hongkong Hytan Biotech CO. Ltd</a:t>
            </a:r>
          </a:p>
        </p:txBody>
      </p:sp>
    </p:spTree>
    <p:extLst>
      <p:ext uri="{BB962C8B-B14F-4D97-AF65-F5344CB8AC3E}">
        <p14:creationId xmlns:p14="http://schemas.microsoft.com/office/powerpoint/2010/main" val="14831994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A554F61-1D1F-4CA9-9C4B-C8863DDBE6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1e286f213b488e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About">
            <a:extLst xmlns:a="http://schemas.openxmlformats.org/drawingml/2006/main">
              <a:ext uri="{FF2B5EF4-FFF2-40B4-BE49-F238E27FC236}">
                <a16:creationId xmlns:a16="http://schemas.microsoft.com/office/drawing/2014/main" id="{C0CA9BA9-18DF-47B7-87E8-C2127DC11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704850"/>
            <a:ext cx="476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7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About</a:t>
            </a:r>
          </a:p>
        </p:txBody>
      </p:sp>
      <p:sp>
        <p:nvSpPr>
          <p:cNvPr id="3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2B316F52-F4F6-463F-B67B-18265DEC7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5143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" name="Hongkong Hytan Biotech CO. Ltd is an innovative oral fi">
            <a:extLst xmlns:a="http://schemas.openxmlformats.org/drawingml/2006/main">
              <a:ext uri="{FF2B5EF4-FFF2-40B4-BE49-F238E27FC236}">
                <a16:creationId xmlns:a16="http://schemas.microsoft.com/office/drawing/2014/main" id="{4C272CEF-5E2C-43BF-A934-C939530B9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133600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Hongkong Hytan Biotech CO. Ltd is an innovative oral film company integrating</a:t>
            </a:r>
          </a:p>
        </p:txBody>
      </p:sp>
      <p:sp>
        <p:nvSpPr>
          <p:cNvPr id="5" name="research, manufacturing and sales. Our vision is to bec">
            <a:extLst xmlns:a="http://schemas.openxmlformats.org/drawingml/2006/main">
              <a:ext uri="{FF2B5EF4-FFF2-40B4-BE49-F238E27FC236}">
                <a16:creationId xmlns:a16="http://schemas.microsoft.com/office/drawing/2014/main" id="{B8F2617C-EAE4-4CEA-B529-3FE74284C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312137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research, manufacturing and sales. Our vision is to become a leading global</a:t>
            </a:r>
          </a:p>
        </p:txBody>
      </p:sp>
      <p:sp>
        <p:nvSpPr>
          <p:cNvPr id="6" name="provider of innovative oral film solutions. Full value-">
            <a:extLst xmlns:a="http://schemas.openxmlformats.org/drawingml/2006/main">
              <a:ext uri="{FF2B5EF4-FFF2-40B4-BE49-F238E27FC236}">
                <a16:creationId xmlns:a16="http://schemas.microsoft.com/office/drawing/2014/main" id="{69659E00-CC46-4626-8480-D9892E7C0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490673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provider of innovative oral film solutions. Full value-chain capabilities support daily</a:t>
            </a:r>
          </a:p>
        </p:txBody>
      </p:sp>
      <p:sp>
        <p:nvSpPr>
          <p:cNvPr id="7" name="output of 2 million films and annual capacity of more t">
            <a:extLst xmlns:a="http://schemas.openxmlformats.org/drawingml/2006/main">
              <a:ext uri="{FF2B5EF4-FFF2-40B4-BE49-F238E27FC236}">
                <a16:creationId xmlns:a16="http://schemas.microsoft.com/office/drawing/2014/main" id="{D883792F-5440-42BC-AF4A-4E4AB85E8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669210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output of 2 million films and annual capacity of more than 600 million films, serving</a:t>
            </a:r>
          </a:p>
        </p:txBody>
      </p:sp>
      <p:sp>
        <p:nvSpPr>
          <p:cNvPr id="8" name="diverse global orders. Factory workshops follow GMP sta">
            <a:extLst xmlns:a="http://schemas.openxmlformats.org/drawingml/2006/main">
              <a:ext uri="{FF2B5EF4-FFF2-40B4-BE49-F238E27FC236}">
                <a16:creationId xmlns:a16="http://schemas.microsoft.com/office/drawing/2014/main" id="{094EA55F-5C7A-4273-9F30-766EBCAAE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847746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diverse global orders. Factory workshops follow GMP standards and use</a:t>
            </a:r>
          </a:p>
        </p:txBody>
      </p:sp>
      <p:sp>
        <p:nvSpPr>
          <p:cNvPr id="9" name="automated high-speed production lines and advanced clea">
            <a:extLst xmlns:a="http://schemas.openxmlformats.org/drawingml/2006/main">
              <a:ext uri="{FF2B5EF4-FFF2-40B4-BE49-F238E27FC236}">
                <a16:creationId xmlns:a16="http://schemas.microsoft.com/office/drawing/2014/main" id="{FB79F070-D04C-4E58-B3F5-9FA1F574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026283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automated high-speed production lines and advanced clean-air systems.</a:t>
            </a:r>
          </a:p>
        </p:txBody>
      </p:sp>
      <p:sp>
        <p:nvSpPr>
          <p:cNvPr id="10" name="Operations follow GMP standards, with quality managemen">
            <a:extLst xmlns:a="http://schemas.openxmlformats.org/drawingml/2006/main">
              <a:ext uri="{FF2B5EF4-FFF2-40B4-BE49-F238E27FC236}">
                <a16:creationId xmlns:a16="http://schemas.microsoft.com/office/drawing/2014/main" id="{CDF19598-5AE9-484C-ACFE-248E3AD96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204820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Operations follow GMP standards, with quality management based on ISO 22000</a:t>
            </a:r>
          </a:p>
        </p:txBody>
      </p:sp>
      <p:sp>
        <p:nvSpPr>
          <p:cNvPr id="11" name="and ISO 9001.">
            <a:extLst xmlns:a="http://schemas.openxmlformats.org/drawingml/2006/main">
              <a:ext uri="{FF2B5EF4-FFF2-40B4-BE49-F238E27FC236}">
                <a16:creationId xmlns:a16="http://schemas.microsoft.com/office/drawing/2014/main" id="{D2E6B340-8307-4541-8275-654976ACA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383356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and ISO 9001.</a:t>
            </a:r>
          </a:p>
        </p:txBody>
      </p:sp>
      <p:sp>
        <p:nvSpPr>
          <p:cNvPr id="12" name="As a health technology innovator, HYTAN BIO TECH follow">
            <a:extLst xmlns:a="http://schemas.openxmlformats.org/drawingml/2006/main">
              <a:ext uri="{FF2B5EF4-FFF2-40B4-BE49-F238E27FC236}">
                <a16:creationId xmlns:a16="http://schemas.microsoft.com/office/drawing/2014/main" id="{376E1815-1CBB-47A3-A7B1-823187E65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676193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As a health technology innovator, HYTAN BIO TECH follows a philosophy of films</a:t>
            </a:r>
          </a:p>
        </p:txBody>
      </p:sp>
      <p:sp>
        <p:nvSpPr>
          <p:cNvPr id="13" name="as thin as wings and close to the heart. We connect ora">
            <a:extLst xmlns:a="http://schemas.openxmlformats.org/drawingml/2006/main">
              <a:ext uri="{FF2B5EF4-FFF2-40B4-BE49-F238E27FC236}">
                <a16:creationId xmlns:a16="http://schemas.microsoft.com/office/drawing/2014/main" id="{018D6773-0CFB-4845-BB78-32C90CE1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3854729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as thin as wings and close to the heart. We connect oral mucosal delivery with</a:t>
            </a:r>
          </a:p>
        </p:txBody>
      </p:sp>
      <p:sp>
        <p:nvSpPr>
          <p:cNvPr id="14" name="everyday health applications to provide global users wi">
            <a:extLst xmlns:a="http://schemas.openxmlformats.org/drawingml/2006/main">
              <a:ext uri="{FF2B5EF4-FFF2-40B4-BE49-F238E27FC236}">
                <a16:creationId xmlns:a16="http://schemas.microsoft.com/office/drawing/2014/main" id="{541E8020-C5BE-4DBF-8A73-4BF38A162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4033266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everyday health applications to provide global users with more convenient,</a:t>
            </a:r>
          </a:p>
        </p:txBody>
      </p:sp>
      <p:sp>
        <p:nvSpPr>
          <p:cNvPr id="15" name="efficient and safe health management solutions.">
            <a:extLst xmlns:a="http://schemas.openxmlformats.org/drawingml/2006/main">
              <a:ext uri="{FF2B5EF4-FFF2-40B4-BE49-F238E27FC236}">
                <a16:creationId xmlns:a16="http://schemas.microsoft.com/office/drawing/2014/main" id="{BB2CB259-F596-4A70-A238-5D1E53496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4211803"/>
            <a:ext cx="4953000" cy="1596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6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6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efficient and safe health management solutions.</a:t>
            </a:r>
          </a:p>
        </p:txBody>
      </p:sp>
      <p:sp>
        <p:nvSpPr>
          <p:cNvPr id="16" name="Class 100,000 Cleanroom">
            <a:extLst xmlns:a="http://schemas.openxmlformats.org/drawingml/2006/main">
              <a:ext uri="{FF2B5EF4-FFF2-40B4-BE49-F238E27FC236}">
                <a16:creationId xmlns:a16="http://schemas.microsoft.com/office/drawing/2014/main" id="{11E74B33-B627-4922-B2DC-965F9C615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4572000"/>
            <a:ext cx="1971675" cy="116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Class 100,000 Cleanroom</a:t>
            </a:r>
          </a:p>
        </p:txBody>
      </p:sp>
      <p:sp>
        <p:nvSpPr>
          <p:cNvPr id="17" name="Automated High-Speed Line">
            <a:extLst xmlns:a="http://schemas.openxmlformats.org/drawingml/2006/main">
              <a:ext uri="{FF2B5EF4-FFF2-40B4-BE49-F238E27FC236}">
                <a16:creationId xmlns:a16="http://schemas.microsoft.com/office/drawing/2014/main" id="{79F5D7DB-55D5-4CF5-A5BC-01913092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4572000"/>
            <a:ext cx="1971675" cy="116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Automated High-Speed Line</a:t>
            </a:r>
          </a:p>
        </p:txBody>
      </p:sp>
      <p:sp>
        <p:nvSpPr>
          <p:cNvPr id="18" name="Testing Center">
            <a:extLst xmlns:a="http://schemas.openxmlformats.org/drawingml/2006/main">
              <a:ext uri="{FF2B5EF4-FFF2-40B4-BE49-F238E27FC236}">
                <a16:creationId xmlns:a16="http://schemas.microsoft.com/office/drawing/2014/main" id="{DF5FF89C-A1C7-4F63-A1B7-7B8C07A4D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4572000"/>
            <a:ext cx="1971675" cy="116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Testing Center</a:t>
            </a:r>
          </a:p>
        </p:txBody>
      </p:sp>
      <p:sp>
        <p:nvSpPr>
          <p:cNvPr id="19" name="Air Shower">
            <a:extLst xmlns:a="http://schemas.openxmlformats.org/drawingml/2006/main">
              <a:ext uri="{FF2B5EF4-FFF2-40B4-BE49-F238E27FC236}">
                <a16:creationId xmlns:a16="http://schemas.microsoft.com/office/drawing/2014/main" id="{AFE68399-377D-4C8C-89F2-1DF5179E3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6219825"/>
            <a:ext cx="1971675" cy="116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Air Shower</a:t>
            </a:r>
          </a:p>
        </p:txBody>
      </p:sp>
      <p:sp>
        <p:nvSpPr>
          <p:cNvPr id="20" name="Packaging Line">
            <a:extLst xmlns:a="http://schemas.openxmlformats.org/drawingml/2006/main">
              <a:ext uri="{FF2B5EF4-FFF2-40B4-BE49-F238E27FC236}">
                <a16:creationId xmlns:a16="http://schemas.microsoft.com/office/drawing/2014/main" id="{69BDC488-ABA3-4123-932A-8702C54B4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219825"/>
            <a:ext cx="1971675" cy="116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Packaging Line</a:t>
            </a:r>
          </a:p>
        </p:txBody>
      </p:sp>
      <p:sp>
        <p:nvSpPr>
          <p:cNvPr id="21" name="Water Treatment Room">
            <a:extLst xmlns:a="http://schemas.openxmlformats.org/drawingml/2006/main">
              <a:ext uri="{FF2B5EF4-FFF2-40B4-BE49-F238E27FC236}">
                <a16:creationId xmlns:a16="http://schemas.microsoft.com/office/drawing/2014/main" id="{AA6D15DE-753E-4540-BA10-A8D1DC02A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6219825"/>
            <a:ext cx="1971675" cy="116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78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8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Water Treatment Room</a:t>
            </a:r>
          </a:p>
        </p:txBody>
      </p:sp>
      <p:sp>
        <p:nvSpPr>
          <p:cNvPr id="22" name="Class 100,000">
            <a:extLst xmlns:a="http://schemas.openxmlformats.org/drawingml/2006/main">
              <a:ext uri="{FF2B5EF4-FFF2-40B4-BE49-F238E27FC236}">
                <a16:creationId xmlns:a16="http://schemas.microsoft.com/office/drawing/2014/main" id="{15A7F3CE-6E63-43C2-97F0-41B34B6F4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5705475"/>
            <a:ext cx="1485900" cy="258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Class 100,000</a:t>
            </a:r>
          </a:p>
        </p:txBody>
      </p:sp>
      <p:sp>
        <p:nvSpPr>
          <p:cNvPr id="23" name="Cleanroom">
            <a:extLst xmlns:a="http://schemas.openxmlformats.org/drawingml/2006/main">
              <a:ext uri="{FF2B5EF4-FFF2-40B4-BE49-F238E27FC236}">
                <a16:creationId xmlns:a16="http://schemas.microsoft.com/office/drawing/2014/main" id="{D472892E-3721-447A-8C3E-BE0304093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" y="6048375"/>
            <a:ext cx="148590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91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1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Cleanroom</a:t>
            </a:r>
          </a:p>
        </p:txBody>
      </p:sp>
      <p:sp>
        <p:nvSpPr>
          <p:cNvPr id="24" name="200+">
            <a:extLst xmlns:a="http://schemas.openxmlformats.org/drawingml/2006/main">
              <a:ext uri="{FF2B5EF4-FFF2-40B4-BE49-F238E27FC236}">
                <a16:creationId xmlns:a16="http://schemas.microsoft.com/office/drawing/2014/main" id="{D59BB5A5-23C4-4A76-802E-90D4A61E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705475"/>
            <a:ext cx="1485900" cy="314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200+</a:t>
            </a:r>
          </a:p>
        </p:txBody>
      </p:sp>
      <p:sp>
        <p:nvSpPr>
          <p:cNvPr id="25" name="R&amp;D and Production Staff">
            <a:extLst xmlns:a="http://schemas.openxmlformats.org/drawingml/2006/main">
              <a:ext uri="{FF2B5EF4-FFF2-40B4-BE49-F238E27FC236}">
                <a16:creationId xmlns:a16="http://schemas.microsoft.com/office/drawing/2014/main" id="{64213A90-40D9-4785-8526-98A2A86F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6048375"/>
            <a:ext cx="148590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91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1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R&amp;D and Production Staff</a:t>
            </a:r>
          </a:p>
        </p:txBody>
      </p:sp>
      <p:sp>
        <p:nvSpPr>
          <p:cNvPr id="26" name="2M+">
            <a:extLst xmlns:a="http://schemas.openxmlformats.org/drawingml/2006/main">
              <a:ext uri="{FF2B5EF4-FFF2-40B4-BE49-F238E27FC236}">
                <a16:creationId xmlns:a16="http://schemas.microsoft.com/office/drawing/2014/main" id="{8006555C-7E03-415F-A586-AC974FAFA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5705475"/>
            <a:ext cx="1485900" cy="314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2M+</a:t>
            </a:r>
          </a:p>
        </p:txBody>
      </p:sp>
      <p:sp>
        <p:nvSpPr>
          <p:cNvPr id="27" name="Films per Day">
            <a:extLst xmlns:a="http://schemas.openxmlformats.org/drawingml/2006/main">
              <a:ext uri="{FF2B5EF4-FFF2-40B4-BE49-F238E27FC236}">
                <a16:creationId xmlns:a16="http://schemas.microsoft.com/office/drawing/2014/main" id="{2F61D334-97D5-4B7A-A0A5-164057125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6048375"/>
            <a:ext cx="148590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91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1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Films per Day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8961185-A0D1-4CE1-B3F1-82E2E64C1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667125"/>
            <a:ext cx="2095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7"/>
          </a:solidFill>
          <a:ln xmlns:a="http://schemas.openxmlformats.org/drawingml/2006/main" w="0">
            <a:noFill/>
          </a:ln>
        </p:spPr>
      </p:sp>
      <p:sp>
        <p:nvSpPr>
          <p:cNvPr id="29" name="CLEAN">
            <a:extLst xmlns:a="http://schemas.openxmlformats.org/drawingml/2006/main">
              <a:ext uri="{FF2B5EF4-FFF2-40B4-BE49-F238E27FC236}">
                <a16:creationId xmlns:a16="http://schemas.microsoft.com/office/drawing/2014/main" id="{30F3680A-ECFB-434B-9B90-243D98561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3857625"/>
            <a:ext cx="190500" cy="472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315" b="1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315" b="1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315" b="1">
                <a:solidFill>
                  <a:srgbClr val="5D7180"/>
                </a:solidFill>
                <a:latin typeface="Arial"/>
                <a:ea typeface="Arial"/>
                <a:cs typeface="Arial"/>
              </a:rPr>
              <a:t>CLEAN</a:t>
            </a:r>
          </a:p>
        </p:txBody>
      </p:sp>
      <p:sp>
        <p:nvSpPr>
          <p:cNvPr id="30" name="ROOM">
            <a:extLst xmlns:a="http://schemas.openxmlformats.org/drawingml/2006/main">
              <a:ext uri="{FF2B5EF4-FFF2-40B4-BE49-F238E27FC236}">
                <a16:creationId xmlns:a16="http://schemas.microsoft.com/office/drawing/2014/main" id="{9AC4D3A7-6C10-42D2-ADEC-D431D44B4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3905631"/>
            <a:ext cx="190500" cy="472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315" b="1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315" b="1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315" b="1">
                <a:solidFill>
                  <a:srgbClr val="5D7180"/>
                </a:solidFill>
                <a:latin typeface="Arial"/>
                <a:ea typeface="Arial"/>
                <a:cs typeface="Arial"/>
              </a:rPr>
              <a:t>ROOM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1C2D43C-B282-4445-B82D-782B015DD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762625"/>
            <a:ext cx="13335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9CB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ABA0CB1-F07C-4EDE-8971-832107F17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238750"/>
            <a:ext cx="1524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C9C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07FEB27-C638-41A1-8A5C-BF0FE3A15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C2E14F9-644C-43C3-833F-90A8EAD89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76ACBA8-034F-4DE5-BE04-9C185EF36E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b1e0988a154926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36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E5AEE04F-C48D-4F36-A196-7F5768F9D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37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06DDCA80-FAB5-4805-BC06-1FA1ECDD3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38" name="03">
            <a:extLst xmlns:a="http://schemas.openxmlformats.org/drawingml/2006/main">
              <a:ext uri="{FF2B5EF4-FFF2-40B4-BE49-F238E27FC236}">
                <a16:creationId xmlns:a16="http://schemas.microsoft.com/office/drawing/2014/main" id="{962EF2CE-24D5-4D15-8EF8-C68AFC0B6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664812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3504CCB-6BB6-40FC-BB9B-0C48AFEE6A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648cd4764b418b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Why Choose">
            <a:extLst xmlns:a="http://schemas.openxmlformats.org/drawingml/2006/main">
              <a:ext uri="{FF2B5EF4-FFF2-40B4-BE49-F238E27FC236}">
                <a16:creationId xmlns:a16="http://schemas.microsoft.com/office/drawing/2014/main" id="{0499B692-7116-413D-B1D6-5E052E143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7048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7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7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Why Choose</a:t>
            </a:r>
          </a:p>
        </p:txBody>
      </p:sp>
      <p:sp>
        <p:nvSpPr>
          <p:cNvPr id="3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2038EB1C-8D8F-4C70-990F-1532C1661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5143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" name="An oral film R&amp;D and manufacturing partner for global b">
            <a:extLst xmlns:a="http://schemas.openxmlformats.org/drawingml/2006/main">
              <a:ext uri="{FF2B5EF4-FFF2-40B4-BE49-F238E27FC236}">
                <a16:creationId xmlns:a16="http://schemas.microsoft.com/office/drawing/2014/main" id="{6236A4F6-9006-40B2-8F41-E9A0662D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133600"/>
            <a:ext cx="495300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 oral film R&amp;D and manufacturing partner for global brands, offering</a:t>
            </a:r>
          </a:p>
        </p:txBody>
      </p:sp>
      <p:sp>
        <p:nvSpPr>
          <p:cNvPr id="5" name="one-stop solutions from formulation and custom design t">
            <a:extLst xmlns:a="http://schemas.openxmlformats.org/drawingml/2006/main">
              <a:ext uri="{FF2B5EF4-FFF2-40B4-BE49-F238E27FC236}">
                <a16:creationId xmlns:a16="http://schemas.microsoft.com/office/drawing/2014/main" id="{D94C2C62-CD29-45EE-87CE-DC3C30DF4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2319338"/>
            <a:ext cx="495300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one-stop solutions from formulation and custom design to scaled production.</a:t>
            </a:r>
          </a:p>
        </p:txBody>
      </p:sp>
      <p:sp>
        <p:nvSpPr>
          <p:cNvPr id="6" name="Personalized Design">
            <a:extLst xmlns:a="http://schemas.openxmlformats.org/drawingml/2006/main">
              <a:ext uri="{FF2B5EF4-FFF2-40B4-BE49-F238E27FC236}">
                <a16:creationId xmlns:a16="http://schemas.microsoft.com/office/drawing/2014/main" id="{BCE2217A-2D26-4E05-987C-8EB5F8DFB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3629025"/>
            <a:ext cx="2095500" cy="20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Personalized Design</a:t>
            </a:r>
          </a:p>
        </p:txBody>
      </p:sp>
      <p:sp>
        <p:nvSpPr>
          <p:cNvPr id="7" name="Custom packaging and visual">
            <a:extLst xmlns:a="http://schemas.openxmlformats.org/drawingml/2006/main">
              <a:ext uri="{FF2B5EF4-FFF2-40B4-BE49-F238E27FC236}">
                <a16:creationId xmlns:a16="http://schemas.microsoft.com/office/drawing/2014/main" id="{1BD34315-C16E-4923-B632-EE0E9C79E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3952875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Custom packaging and visual</a:t>
            </a:r>
          </a:p>
        </p:txBody>
      </p:sp>
      <p:sp>
        <p:nvSpPr>
          <p:cNvPr id="8" name="design aligned with your positioning">
            <a:extLst xmlns:a="http://schemas.openxmlformats.org/drawingml/2006/main">
              <a:ext uri="{FF2B5EF4-FFF2-40B4-BE49-F238E27FC236}">
                <a16:creationId xmlns:a16="http://schemas.microsoft.com/office/drawing/2014/main" id="{CA16372D-458D-40B6-AA09-28D1785BD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4113609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design aligned with your positioning</a:t>
            </a:r>
          </a:p>
        </p:txBody>
      </p:sp>
      <p:sp>
        <p:nvSpPr>
          <p:cNvPr id="9" name="to create a distinctive brand identity.">
            <a:extLst xmlns:a="http://schemas.openxmlformats.org/drawingml/2006/main">
              <a:ext uri="{FF2B5EF4-FFF2-40B4-BE49-F238E27FC236}">
                <a16:creationId xmlns:a16="http://schemas.microsoft.com/office/drawing/2014/main" id="{42D873DE-6F88-4E91-9E59-5EB7C5A1D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4274344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to create a distinctive brand identity.</a:t>
            </a:r>
          </a:p>
        </p:txBody>
      </p:sp>
      <p:sp>
        <p:nvSpPr>
          <p:cNvPr id="10" name="Custom Formulation">
            <a:extLst xmlns:a="http://schemas.openxmlformats.org/drawingml/2006/main">
              <a:ext uri="{FF2B5EF4-FFF2-40B4-BE49-F238E27FC236}">
                <a16:creationId xmlns:a16="http://schemas.microsoft.com/office/drawing/2014/main" id="{07A3020D-48C5-4695-8A22-2F7770D02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3629025"/>
            <a:ext cx="2095500" cy="20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Custom Formulation</a:t>
            </a:r>
          </a:p>
        </p:txBody>
      </p:sp>
      <p:sp>
        <p:nvSpPr>
          <p:cNvPr id="11" name="Professional nutritionists develop">
            <a:extLst xmlns:a="http://schemas.openxmlformats.org/drawingml/2006/main">
              <a:ext uri="{FF2B5EF4-FFF2-40B4-BE49-F238E27FC236}">
                <a16:creationId xmlns:a16="http://schemas.microsoft.com/office/drawing/2014/main" id="{1DB88733-17DA-4350-997F-5DFBA45E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3952875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Professional nutritionists develop</a:t>
            </a:r>
          </a:p>
        </p:txBody>
      </p:sp>
      <p:sp>
        <p:nvSpPr>
          <p:cNvPr id="12" name="tailored formulations for the needs">
            <a:extLst xmlns:a="http://schemas.openxmlformats.org/drawingml/2006/main">
              <a:ext uri="{FF2B5EF4-FFF2-40B4-BE49-F238E27FC236}">
                <a16:creationId xmlns:a16="http://schemas.microsoft.com/office/drawing/2014/main" id="{EA85A81C-80E5-4B0A-8D51-F2944E39F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4113609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tailored formulations for the needs</a:t>
            </a:r>
          </a:p>
        </p:txBody>
      </p:sp>
      <p:sp>
        <p:nvSpPr>
          <p:cNvPr id="13" name="of different groups.">
            <a:extLst xmlns:a="http://schemas.openxmlformats.org/drawingml/2006/main">
              <a:ext uri="{FF2B5EF4-FFF2-40B4-BE49-F238E27FC236}">
                <a16:creationId xmlns:a16="http://schemas.microsoft.com/office/drawing/2014/main" id="{84AC7D70-F13C-4BCC-A757-9C2664E5C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4274344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of different groups.</a:t>
            </a:r>
          </a:p>
        </p:txBody>
      </p:sp>
      <p:sp>
        <p:nvSpPr>
          <p:cNvPr id="14" name="Flavor Selection">
            <a:extLst xmlns:a="http://schemas.openxmlformats.org/drawingml/2006/main">
              <a:ext uri="{FF2B5EF4-FFF2-40B4-BE49-F238E27FC236}">
                <a16:creationId xmlns:a16="http://schemas.microsoft.com/office/drawing/2014/main" id="{9050C6B5-C342-4F78-9044-5ED0FFF27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3629025"/>
            <a:ext cx="2095500" cy="20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Flavor Selection</a:t>
            </a:r>
          </a:p>
        </p:txBody>
      </p:sp>
      <p:sp>
        <p:nvSpPr>
          <p:cNvPr id="15" name="100+ flavor options to meet the">
            <a:extLst xmlns:a="http://schemas.openxmlformats.org/drawingml/2006/main">
              <a:ext uri="{FF2B5EF4-FFF2-40B4-BE49-F238E27FC236}">
                <a16:creationId xmlns:a16="http://schemas.microsoft.com/office/drawing/2014/main" id="{80C822B8-BAE5-4B18-8722-7B69BA777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3952875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100+ flavor options to meet the</a:t>
            </a:r>
          </a:p>
        </p:txBody>
      </p:sp>
      <p:sp>
        <p:nvSpPr>
          <p:cNvPr id="16" name="preferences of different markets and">
            <a:extLst xmlns:a="http://schemas.openxmlformats.org/drawingml/2006/main">
              <a:ext uri="{FF2B5EF4-FFF2-40B4-BE49-F238E27FC236}">
                <a16:creationId xmlns:a16="http://schemas.microsoft.com/office/drawing/2014/main" id="{B0CCAFAF-6A55-4E31-BAA1-21F4CAB1F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4113609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preferences of different markets and</a:t>
            </a:r>
          </a:p>
        </p:txBody>
      </p:sp>
      <p:sp>
        <p:nvSpPr>
          <p:cNvPr id="17" name="consumers.">
            <a:extLst xmlns:a="http://schemas.openxmlformats.org/drawingml/2006/main">
              <a:ext uri="{FF2B5EF4-FFF2-40B4-BE49-F238E27FC236}">
                <a16:creationId xmlns:a16="http://schemas.microsoft.com/office/drawing/2014/main" id="{B7F60912-2F17-410A-BA95-C69B65E86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4274344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consumers.</a:t>
            </a:r>
          </a:p>
        </p:txBody>
      </p:sp>
      <p:sp>
        <p:nvSpPr>
          <p:cNvPr id="18" name="Fast Delivery">
            <a:extLst xmlns:a="http://schemas.openxmlformats.org/drawingml/2006/main">
              <a:ext uri="{FF2B5EF4-FFF2-40B4-BE49-F238E27FC236}">
                <a16:creationId xmlns:a16="http://schemas.microsoft.com/office/drawing/2014/main" id="{9F63395C-2D8A-47EF-A172-4A385969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5076825"/>
            <a:ext cx="2095500" cy="20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Fast Delivery</a:t>
            </a:r>
          </a:p>
        </p:txBody>
      </p:sp>
      <p:sp>
        <p:nvSpPr>
          <p:cNvPr id="19" name="Standard orders ship within 20">
            <a:extLst xmlns:a="http://schemas.openxmlformats.org/drawingml/2006/main">
              <a:ext uri="{FF2B5EF4-FFF2-40B4-BE49-F238E27FC236}">
                <a16:creationId xmlns:a16="http://schemas.microsoft.com/office/drawing/2014/main" id="{6F424548-07AF-4B21-9354-E87B1FBC2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5400675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Standard orders ship within 20</a:t>
            </a:r>
          </a:p>
        </p:txBody>
      </p:sp>
      <p:sp>
        <p:nvSpPr>
          <p:cNvPr id="20" name="days. Urgent orders can receive">
            <a:extLst xmlns:a="http://schemas.openxmlformats.org/drawingml/2006/main">
              <a:ext uri="{FF2B5EF4-FFF2-40B4-BE49-F238E27FC236}">
                <a16:creationId xmlns:a16="http://schemas.microsoft.com/office/drawing/2014/main" id="{99EFB168-3731-431B-A8C4-25885635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5561409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days. Urgent orders can receive</a:t>
            </a:r>
          </a:p>
        </p:txBody>
      </p:sp>
      <p:sp>
        <p:nvSpPr>
          <p:cNvPr id="21" name="priority production and dispatch.">
            <a:extLst xmlns:a="http://schemas.openxmlformats.org/drawingml/2006/main">
              <a:ext uri="{FF2B5EF4-FFF2-40B4-BE49-F238E27FC236}">
                <a16:creationId xmlns:a16="http://schemas.microsoft.com/office/drawing/2014/main" id="{4BBA2685-B862-46AE-B38D-6C916F8B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5722144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priority production and dispatch.</a:t>
            </a:r>
          </a:p>
        </p:txBody>
      </p:sp>
      <p:sp>
        <p:nvSpPr>
          <p:cNvPr id="22" name="Manufacturing Capacity">
            <a:extLst xmlns:a="http://schemas.openxmlformats.org/drawingml/2006/main">
              <a:ext uri="{FF2B5EF4-FFF2-40B4-BE49-F238E27FC236}">
                <a16:creationId xmlns:a16="http://schemas.microsoft.com/office/drawing/2014/main" id="{BF552E4A-38F3-43B7-A4C6-A69D1EF3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5076825"/>
            <a:ext cx="2095500" cy="20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Manufacturing Capacity</a:t>
            </a:r>
          </a:p>
        </p:txBody>
      </p:sp>
      <p:sp>
        <p:nvSpPr>
          <p:cNvPr id="23" name="Four automated high-speed lines">
            <a:extLst xmlns:a="http://schemas.openxmlformats.org/drawingml/2006/main">
              <a:ext uri="{FF2B5EF4-FFF2-40B4-BE49-F238E27FC236}">
                <a16:creationId xmlns:a16="http://schemas.microsoft.com/office/drawing/2014/main" id="{211EE612-34D4-4BD8-95D2-09F496DB4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5400675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Four automated high-speed lines</a:t>
            </a:r>
          </a:p>
        </p:txBody>
      </p:sp>
      <p:sp>
        <p:nvSpPr>
          <p:cNvPr id="24" name="deliver more than 600 million films">
            <a:extLst xmlns:a="http://schemas.openxmlformats.org/drawingml/2006/main">
              <a:ext uri="{FF2B5EF4-FFF2-40B4-BE49-F238E27FC236}">
                <a16:creationId xmlns:a16="http://schemas.microsoft.com/office/drawing/2014/main" id="{8E5D3DB7-770E-4730-96C5-0EE910F96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5561409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deliver more than 600 million films</a:t>
            </a:r>
          </a:p>
        </p:txBody>
      </p:sp>
      <p:sp>
        <p:nvSpPr>
          <p:cNvPr id="25" name="annually, with industry-leading">
            <a:extLst xmlns:a="http://schemas.openxmlformats.org/drawingml/2006/main">
              <a:ext uri="{FF2B5EF4-FFF2-40B4-BE49-F238E27FC236}">
                <a16:creationId xmlns:a16="http://schemas.microsoft.com/office/drawing/2014/main" id="{60221825-8C2F-4BEE-93FD-1DCFDC71A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5722144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annually, with industry-leading</a:t>
            </a:r>
          </a:p>
        </p:txBody>
      </p:sp>
      <p:sp>
        <p:nvSpPr>
          <p:cNvPr id="26" name="scale.">
            <a:extLst xmlns:a="http://schemas.openxmlformats.org/drawingml/2006/main">
              <a:ext uri="{FF2B5EF4-FFF2-40B4-BE49-F238E27FC236}">
                <a16:creationId xmlns:a16="http://schemas.microsoft.com/office/drawing/2014/main" id="{449F74A0-07E6-4008-9E86-0B4E5B3C7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9483" y="5882878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scale.</a:t>
            </a:r>
          </a:p>
        </p:txBody>
      </p:sp>
      <p:sp>
        <p:nvSpPr>
          <p:cNvPr id="27" name="Compliance &amp; Quality">
            <a:extLst xmlns:a="http://schemas.openxmlformats.org/drawingml/2006/main">
              <a:ext uri="{FF2B5EF4-FFF2-40B4-BE49-F238E27FC236}">
                <a16:creationId xmlns:a16="http://schemas.microsoft.com/office/drawing/2014/main" id="{62CF7119-FCB9-4FF1-BC5A-97817FBC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5076825"/>
            <a:ext cx="2095500" cy="20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6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36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Compliance &amp; Quality</a:t>
            </a:r>
          </a:p>
        </p:txBody>
      </p:sp>
      <p:sp>
        <p:nvSpPr>
          <p:cNvPr id="28" name="Global regulatory and quality">
            <a:extLst xmlns:a="http://schemas.openxmlformats.org/drawingml/2006/main">
              <a:ext uri="{FF2B5EF4-FFF2-40B4-BE49-F238E27FC236}">
                <a16:creationId xmlns:a16="http://schemas.microsoft.com/office/drawing/2014/main" id="{8CF8A703-F5CF-484B-B793-F8568DC67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5400675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Global regulatory and quality</a:t>
            </a:r>
          </a:p>
        </p:txBody>
      </p:sp>
      <p:sp>
        <p:nvSpPr>
          <p:cNvPr id="29" name="standards guide a comprehensive,">
            <a:extLst xmlns:a="http://schemas.openxmlformats.org/drawingml/2006/main">
              <a:ext uri="{FF2B5EF4-FFF2-40B4-BE49-F238E27FC236}">
                <a16:creationId xmlns:a16="http://schemas.microsoft.com/office/drawing/2014/main" id="{E6FDEF01-ED92-4111-8167-9AE97BD1B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5561409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standards guide a comprehensive,</a:t>
            </a:r>
          </a:p>
        </p:txBody>
      </p:sp>
      <p:sp>
        <p:nvSpPr>
          <p:cNvPr id="30" name="strict quality control system.">
            <a:extLst xmlns:a="http://schemas.openxmlformats.org/drawingml/2006/main">
              <a:ext uri="{FF2B5EF4-FFF2-40B4-BE49-F238E27FC236}">
                <a16:creationId xmlns:a16="http://schemas.microsoft.com/office/drawing/2014/main" id="{7AB3E2C3-A2AF-45A5-B76E-9B5FF9C6D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4441" y="5722144"/>
            <a:ext cx="2076450" cy="1517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strict quality control system.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BAB0DFC-EE4E-40B3-B6CB-7DFAF58C0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C4AB1A2-01DA-424A-85CA-CD229F37D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B3F45B2-1B41-4585-979C-1B7E2882D0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08ade998694bb9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34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579C9AB1-5006-484D-8BBE-24F4D8FF4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35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DD6F42A3-36E3-4C7D-BE42-0B4DE3E8E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36" name="04">
            <a:extLst xmlns:a="http://schemas.openxmlformats.org/drawingml/2006/main">
              <a:ext uri="{FF2B5EF4-FFF2-40B4-BE49-F238E27FC236}">
                <a16:creationId xmlns:a16="http://schemas.microsoft.com/office/drawing/2014/main" id="{D6C8B077-D2EF-48DF-BF37-F144C85BA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365526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4DAA1DF-85B3-47D2-89FA-97CFC2B031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681f25417a4454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Advantages of Oral Films">
            <a:extLst xmlns:a="http://schemas.openxmlformats.org/drawingml/2006/main">
              <a:ext uri="{FF2B5EF4-FFF2-40B4-BE49-F238E27FC236}">
                <a16:creationId xmlns:a16="http://schemas.microsoft.com/office/drawing/2014/main" id="{EC805FF7-CA83-423D-9972-328405991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7048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Advantages of Oral Films</a:t>
            </a:r>
          </a:p>
        </p:txBody>
      </p:sp>
      <p:sp>
        <p:nvSpPr>
          <p:cNvPr id="3" name="Fast-dissolving oral films combine convenience, efficie">
            <a:extLst xmlns:a="http://schemas.openxmlformats.org/drawingml/2006/main">
              <a:ext uri="{FF2B5EF4-FFF2-40B4-BE49-F238E27FC236}">
                <a16:creationId xmlns:a16="http://schemas.microsoft.com/office/drawing/2014/main" id="{FCDF0D8C-FA7A-47F5-8EA3-5CECD22ED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1552575"/>
            <a:ext cx="1085850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Fast-dissolving oral films combine convenience, efficient absorption and an improved everyday health experience.</a:t>
            </a:r>
          </a:p>
        </p:txBody>
      </p:sp>
      <p:sp>
        <p:nvSpPr>
          <p:cNvPr id="4" name="Oral Films vs. Other Dosage Forms">
            <a:extLst xmlns:a="http://schemas.openxmlformats.org/drawingml/2006/main">
              <a:ext uri="{FF2B5EF4-FFF2-40B4-BE49-F238E27FC236}">
                <a16:creationId xmlns:a16="http://schemas.microsoft.com/office/drawing/2014/main" id="{EDD846A1-BBD0-4AD8-AB64-07E3B3564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200275"/>
            <a:ext cx="6477000" cy="261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74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Oral Films vs. Other Dosage Forms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3BE26A-964A-4191-8F46-A358ADF06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38500"/>
            <a:ext cx="10382250" cy="2028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859004-D967-474A-B93F-2537BBAEA6D6}"/>
              </a:ext>
            </a:extLst>
          </p:cNvPr>
          <p:cNvGraphicFramePr/>
          <p:nvPr/>
        </p:nvGraphicFramePr>
        <p:xfrm>
          <a:off xmlns:a="http://schemas.openxmlformats.org/drawingml/2006/main" x="876300" y="3238500"/>
          <a:ext xmlns:a="http://schemas.openxmlformats.org/drawingml/2006/main" cx="10382250" cy="20288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38425"/>
                <a:gridCol w="1952625"/>
                <a:gridCol w="1943100"/>
                <a:gridCol w="1943100"/>
                <a:gridCol w="1905000"/>
              </a:tblGrid>
              <a:tr h="338138">
                <a:tc>
                  <a:txBody>
                    <a:bodyPr wrap="none" lIns="38100" tIns="38100" rIns="38100" bIns="38100"/>
                    <a:lstStyle/>
                    <a:p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Oral Film</a:t>
                      </a:r>
                    </a:p>
                  </a:txBody>
                  <a:tcPr marL="91440" marR="91440" marT="45720" marB="45720" anchor="ctr">
                    <a:solidFill>
                      <a:srgbClr val="16A6A1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Gummy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Capsule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Tablet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38138"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Bioavailability*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50-80%</a:t>
                      </a:r>
                    </a:p>
                  </a:txBody>
                  <a:tcPr marL="91440" marR="91440" marT="45720" marB="45720" anchor="ctr">
                    <a:solidFill>
                      <a:srgbClr val="16A6A1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20-40%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15-30%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10-25%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</a:tr>
              <a:tr h="338138"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Absorption Speed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Fast</a:t>
                      </a:r>
                    </a:p>
                  </a:txBody>
                  <a:tcPr marL="91440" marR="91440" marT="45720" marB="45720" anchor="ctr">
                    <a:solidFill>
                      <a:srgbClr val="16A6A1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Slow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Slow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Slow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38138"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Swallowing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Not required</a:t>
                      </a:r>
                    </a:p>
                  </a:txBody>
                  <a:tcPr marL="91440" marR="91440" marT="45720" marB="45720" anchor="ctr">
                    <a:solidFill>
                      <a:srgbClr val="16A6A1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Required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Required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Required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</a:tr>
              <a:tr h="338138"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Use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Dissolves in mouth</a:t>
                      </a:r>
                    </a:p>
                  </a:txBody>
                  <a:tcPr marL="91440" marR="91440" marT="45720" marB="45720" anchor="ctr">
                    <a:solidFill>
                      <a:srgbClr val="16A6A1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No water needed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With water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With water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38138"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Gastrointestinal Burden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None</a:t>
                      </a:r>
                    </a:p>
                  </a:txBody>
                  <a:tcPr marL="91440" marR="91440" marT="45720" marB="45720" anchor="ctr">
                    <a:solidFill>
                      <a:srgbClr val="16A6A1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Present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Present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  <a:tc>
                  <a:txBody>
                    <a:bodyPr wrap="none" lIns="38100" tIns="38100" rIns="38100" bIns="38100"/>
                    <a:lstStyle/>
                    <a:p>
                      <a:pPr algn="ctr"/>
                      <a:r>
                        <a:rPr sz="1125" b="0">
                          <a:solidFill>
                            <a:srgbClr val="0B2239"/>
                          </a:solidFill>
                          <a:latin typeface="Arial"/>
                          <a:ea typeface="Arial"/>
                          <a:cs typeface="Arial"/>
                        </a:rPr>
                        <a:t>Present</a:t>
                      </a:r>
                    </a:p>
                  </a:txBody>
                  <a:tcPr marL="91440" marR="91440" marT="45720" marB="45720" anchor="ctr">
                    <a:solidFill>
                      <a:srgbClr val="F4F8F6"/>
                    </a:solidFill>
                  </a:tcPr>
                </a:tc>
              </a:tr>
            </a:tbl>
          </a:graphicData>
        </a:graphic>
      </p:graphicFrame>
      <p:sp>
        <p:nvSpPr>
          <p:cNvPr id="7" name="*Bioavailability ranges reflect common industry observa">
            <a:extLst xmlns:a="http://schemas.openxmlformats.org/drawingml/2006/main">
              <a:ext uri="{FF2B5EF4-FFF2-40B4-BE49-F238E27FC236}">
                <a16:creationId xmlns:a16="http://schemas.microsoft.com/office/drawing/2014/main" id="{9D764F11-6E75-4100-A0AD-0D964BB39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353050"/>
            <a:ext cx="10382250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*Bioavailability ranges reflect common industry observations. Actual results may vary with formulation, active ingredients and individual physiology.</a:t>
            </a:r>
          </a:p>
        </p:txBody>
      </p:sp>
      <p:sp>
        <p:nvSpPr>
          <p:cNvPr id="8" name="No Swallowing Difficulty">
            <a:extLst xmlns:a="http://schemas.openxmlformats.org/drawingml/2006/main">
              <a:ext uri="{FF2B5EF4-FFF2-40B4-BE49-F238E27FC236}">
                <a16:creationId xmlns:a16="http://schemas.microsoft.com/office/drawing/2014/main" id="{76A0ECCE-63CA-42F3-8AF8-73E97D244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715000"/>
            <a:ext cx="1762125" cy="157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No Swallowing Difficulty</a:t>
            </a:r>
          </a:p>
        </p:txBody>
      </p:sp>
      <p:sp>
        <p:nvSpPr>
          <p:cNvPr id="9" name="Dissolves in the mouth without water or">
            <a:extLst xmlns:a="http://schemas.openxmlformats.org/drawingml/2006/main">
              <a:ext uri="{FF2B5EF4-FFF2-40B4-BE49-F238E27FC236}">
                <a16:creationId xmlns:a16="http://schemas.microsoft.com/office/drawing/2014/main" id="{C682E57C-AE22-4FB1-9F04-C614F81E9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924550"/>
            <a:ext cx="1762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Dissolves in the mouth without water or</a:t>
            </a:r>
          </a:p>
        </p:txBody>
      </p:sp>
      <p:sp>
        <p:nvSpPr>
          <p:cNvPr id="10" name="swallowing. Suitable for older adults,">
            <a:extLst xmlns:a="http://schemas.openxmlformats.org/drawingml/2006/main">
              <a:ext uri="{FF2B5EF4-FFF2-40B4-BE49-F238E27FC236}">
                <a16:creationId xmlns:a16="http://schemas.microsoft.com/office/drawing/2014/main" id="{41B30685-C696-481A-9795-028686F84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6038640"/>
            <a:ext cx="1762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swallowing. Suitable for older adults,</a:t>
            </a:r>
          </a:p>
        </p:txBody>
      </p:sp>
      <p:sp>
        <p:nvSpPr>
          <p:cNvPr id="11" name="children and people with swallowing">
            <a:extLst xmlns:a="http://schemas.openxmlformats.org/drawingml/2006/main">
              <a:ext uri="{FF2B5EF4-FFF2-40B4-BE49-F238E27FC236}">
                <a16:creationId xmlns:a16="http://schemas.microsoft.com/office/drawing/2014/main" id="{0A0C9B81-A642-47A1-8B29-94C447643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6152731"/>
            <a:ext cx="1762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children and people with swallowing</a:t>
            </a:r>
          </a:p>
        </p:txBody>
      </p:sp>
      <p:sp>
        <p:nvSpPr>
          <p:cNvPr id="12" name="difficulties.">
            <a:extLst xmlns:a="http://schemas.openxmlformats.org/drawingml/2006/main">
              <a:ext uri="{FF2B5EF4-FFF2-40B4-BE49-F238E27FC236}">
                <a16:creationId xmlns:a16="http://schemas.microsoft.com/office/drawing/2014/main" id="{CD6C3111-B035-469B-B4D4-6836EEF6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6266821"/>
            <a:ext cx="1762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difficulties.</a:t>
            </a:r>
          </a:p>
        </p:txBody>
      </p:sp>
      <p:sp>
        <p:nvSpPr>
          <p:cNvPr id="13" name="Portable &amp; Discreet">
            <a:extLst xmlns:a="http://schemas.openxmlformats.org/drawingml/2006/main">
              <a:ext uri="{FF2B5EF4-FFF2-40B4-BE49-F238E27FC236}">
                <a16:creationId xmlns:a16="http://schemas.microsoft.com/office/drawing/2014/main" id="{1F400581-87FF-4F79-B88E-06924A940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5715000"/>
            <a:ext cx="1866900" cy="157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Portable &amp; Discreet</a:t>
            </a:r>
          </a:p>
        </p:txBody>
      </p:sp>
      <p:sp>
        <p:nvSpPr>
          <p:cNvPr id="14" name="Average film thickness is approximately">
            <a:extLst xmlns:a="http://schemas.openxmlformats.org/drawingml/2006/main">
              <a:ext uri="{FF2B5EF4-FFF2-40B4-BE49-F238E27FC236}">
                <a16:creationId xmlns:a16="http://schemas.microsoft.com/office/drawing/2014/main" id="{F7AECAFD-2948-4A3F-9730-4327247B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5924550"/>
            <a:ext cx="1866900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Average film thickness is approximately</a:t>
            </a:r>
          </a:p>
        </p:txBody>
      </p:sp>
      <p:sp>
        <p:nvSpPr>
          <p:cNvPr id="15" name="0.08 mm. Individually wrapped films are">
            <a:extLst xmlns:a="http://schemas.openxmlformats.org/drawingml/2006/main">
              <a:ext uri="{FF2B5EF4-FFF2-40B4-BE49-F238E27FC236}">
                <a16:creationId xmlns:a16="http://schemas.microsoft.com/office/drawing/2014/main" id="{53F3E720-6AA0-4338-A46E-1568535E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6038640"/>
            <a:ext cx="1866900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0.08 mm. Individually wrapped films are</a:t>
            </a:r>
          </a:p>
        </p:txBody>
      </p:sp>
      <p:sp>
        <p:nvSpPr>
          <p:cNvPr id="16" name="easy to carry.">
            <a:extLst xmlns:a="http://schemas.openxmlformats.org/drawingml/2006/main">
              <a:ext uri="{FF2B5EF4-FFF2-40B4-BE49-F238E27FC236}">
                <a16:creationId xmlns:a16="http://schemas.microsoft.com/office/drawing/2014/main" id="{9F8B5A81-84DB-4E5F-8F7E-EA9346B1C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6152731"/>
            <a:ext cx="1866900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easy to carry.</a:t>
            </a:r>
          </a:p>
        </p:txBody>
      </p:sp>
      <p:sp>
        <p:nvSpPr>
          <p:cNvPr id="17" name="Pleasant Experience">
            <a:extLst xmlns:a="http://schemas.openxmlformats.org/drawingml/2006/main">
              <a:ext uri="{FF2B5EF4-FFF2-40B4-BE49-F238E27FC236}">
                <a16:creationId xmlns:a16="http://schemas.microsoft.com/office/drawing/2014/main" id="{6F7EF158-1F3E-44F4-8394-866F7C72C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5715000"/>
            <a:ext cx="1724025" cy="157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Pleasant Experience</a:t>
            </a:r>
          </a:p>
        </p:txBody>
      </p:sp>
      <p:sp>
        <p:nvSpPr>
          <p:cNvPr id="18" name="Avoids the bitterness and foreign-body">
            <a:extLst xmlns:a="http://schemas.openxmlformats.org/drawingml/2006/main">
              <a:ext uri="{FF2B5EF4-FFF2-40B4-BE49-F238E27FC236}">
                <a16:creationId xmlns:a16="http://schemas.microsoft.com/office/drawing/2014/main" id="{67FDFEC2-39B3-4145-81C9-75250B57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5924550"/>
            <a:ext cx="17240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Avoids the bitterness and foreign-body</a:t>
            </a:r>
          </a:p>
        </p:txBody>
      </p:sp>
      <p:sp>
        <p:nvSpPr>
          <p:cNvPr id="19" name="sensation of conventional tablets, with">
            <a:extLst xmlns:a="http://schemas.openxmlformats.org/drawingml/2006/main">
              <a:ext uri="{FF2B5EF4-FFF2-40B4-BE49-F238E27FC236}">
                <a16:creationId xmlns:a16="http://schemas.microsoft.com/office/drawing/2014/main" id="{E8944EDE-1E0E-412D-B24D-19A9D0F8B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6038640"/>
            <a:ext cx="17240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sensation of conventional tablets, with</a:t>
            </a:r>
          </a:p>
        </p:txBody>
      </p:sp>
      <p:sp>
        <p:nvSpPr>
          <p:cNvPr id="20" name="pleasant taste and high user">
            <a:extLst xmlns:a="http://schemas.openxmlformats.org/drawingml/2006/main">
              <a:ext uri="{FF2B5EF4-FFF2-40B4-BE49-F238E27FC236}">
                <a16:creationId xmlns:a16="http://schemas.microsoft.com/office/drawing/2014/main" id="{481316A8-832D-4EFB-99DB-9EA76820F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6152731"/>
            <a:ext cx="17240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pleasant taste and high user</a:t>
            </a:r>
          </a:p>
        </p:txBody>
      </p:sp>
      <p:sp>
        <p:nvSpPr>
          <p:cNvPr id="21" name="acceptance.">
            <a:extLst xmlns:a="http://schemas.openxmlformats.org/drawingml/2006/main">
              <a:ext uri="{FF2B5EF4-FFF2-40B4-BE49-F238E27FC236}">
                <a16:creationId xmlns:a16="http://schemas.microsoft.com/office/drawing/2014/main" id="{13389122-5CAF-40FC-9C59-7EC50549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6266821"/>
            <a:ext cx="17240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acceptance.</a:t>
            </a:r>
          </a:p>
        </p:txBody>
      </p:sp>
      <p:sp>
        <p:nvSpPr>
          <p:cNvPr id="22" name="High Bioavailability">
            <a:extLst xmlns:a="http://schemas.openxmlformats.org/drawingml/2006/main">
              <a:ext uri="{FF2B5EF4-FFF2-40B4-BE49-F238E27FC236}">
                <a16:creationId xmlns:a16="http://schemas.microsoft.com/office/drawing/2014/main" id="{ADE2383A-5B1B-4250-9E8E-419003A3D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5715000"/>
            <a:ext cx="2143125" cy="157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High Bioavailability</a:t>
            </a:r>
          </a:p>
        </p:txBody>
      </p:sp>
      <p:sp>
        <p:nvSpPr>
          <p:cNvPr id="23" name="Bypasses the gastrointestinal tract and liver">
            <a:extLst xmlns:a="http://schemas.openxmlformats.org/drawingml/2006/main">
              <a:ext uri="{FF2B5EF4-FFF2-40B4-BE49-F238E27FC236}">
                <a16:creationId xmlns:a16="http://schemas.microsoft.com/office/drawing/2014/main" id="{A67C5D24-DD15-4579-BFDA-8CE7DF55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5924550"/>
            <a:ext cx="2143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Bypasses the gastrointestinal tract and liver</a:t>
            </a:r>
          </a:p>
        </p:txBody>
      </p:sp>
      <p:sp>
        <p:nvSpPr>
          <p:cNvPr id="24" name="first-pass effect. Actives absorb through oral">
            <a:extLst xmlns:a="http://schemas.openxmlformats.org/drawingml/2006/main">
              <a:ext uri="{FF2B5EF4-FFF2-40B4-BE49-F238E27FC236}">
                <a16:creationId xmlns:a16="http://schemas.microsoft.com/office/drawing/2014/main" id="{C6F24EA6-8AA1-4169-A740-11E2356B8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6038640"/>
            <a:ext cx="2143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first-pass effect. Actives absorb through oral</a:t>
            </a:r>
          </a:p>
        </p:txBody>
      </p:sp>
      <p:sp>
        <p:nvSpPr>
          <p:cNvPr id="25" name="mucosa, with onset in 5-10 minutes.">
            <a:extLst xmlns:a="http://schemas.openxmlformats.org/drawingml/2006/main">
              <a:ext uri="{FF2B5EF4-FFF2-40B4-BE49-F238E27FC236}">
                <a16:creationId xmlns:a16="http://schemas.microsoft.com/office/drawing/2014/main" id="{38223240-6BCC-46C0-BBF1-59583DC7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6152731"/>
            <a:ext cx="2143125" cy="119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95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95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mucosa, with onset in 5-10 minutes.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9AAE17-ECE2-4AAC-AAEC-032362283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998CE8-D934-4A25-8FC2-2814FC791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5E92CB-F721-4114-9F88-2789CE9A52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c22da0d8294b70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29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69B6E2F7-C40D-4859-B391-93D0ECBDB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30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048CC659-E570-42B7-B539-94143A07C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31" name="05">
            <a:extLst xmlns:a="http://schemas.openxmlformats.org/drawingml/2006/main">
              <a:ext uri="{FF2B5EF4-FFF2-40B4-BE49-F238E27FC236}">
                <a16:creationId xmlns:a16="http://schemas.microsoft.com/office/drawing/2014/main" id="{487FFC58-2853-4AE9-B3C6-857A867F6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341775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76D526D-4407-4D02-A982-9BFD9F68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90550"/>
            <a:ext cx="12192000" cy="626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AF6"/>
          </a:solidFill>
          <a:ln xmlns:a="http://schemas.openxmlformats.org/drawingml/2006/main" w="0">
            <a:noFill/>
          </a:ln>
        </p:spPr>
      </p:sp>
      <p:sp>
        <p:nvSpPr>
          <p:cNvPr id="2" name="Quality &amp; Certification References">
            <a:extLst xmlns:a="http://schemas.openxmlformats.org/drawingml/2006/main">
              <a:ext uri="{FF2B5EF4-FFF2-40B4-BE49-F238E27FC236}">
                <a16:creationId xmlns:a16="http://schemas.microsoft.com/office/drawing/2014/main" id="{0BAAE5DB-04C2-4757-B00D-97B06CBAA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828675"/>
            <a:ext cx="11239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2239"/>
                </a:solidFill>
                <a:latin typeface="Arial"/>
                <a:ea typeface="Arial"/>
                <a:cs typeface="Arial"/>
              </a:rPr>
              <a:t>Quality &amp; Certification References</a:t>
            </a:r>
          </a:p>
        </p:txBody>
      </p:sp>
      <p:sp>
        <p:nvSpPr>
          <p:cNvPr id="3" name="Product quality and safety supported by internationally">
            <a:extLst xmlns:a="http://schemas.openxmlformats.org/drawingml/2006/main">
              <a:ext uri="{FF2B5EF4-FFF2-40B4-BE49-F238E27FC236}">
                <a16:creationId xmlns:a16="http://schemas.microsoft.com/office/drawing/2014/main" id="{189DBC44-D2F6-4247-9FDB-E6EB15272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571625"/>
            <a:ext cx="10763250" cy="2360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quality and safety supported by internationally recognized certification frameworks.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552E72-9DAE-407B-A9E9-81F60BD675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dc0427bb3c4d30"/>
          <a:stretch xmlns:a="http://schemas.openxmlformats.org/drawingml/2006/main"/>
        </p:blipFill>
        <p:spPr>
          <a:xfrm xmlns:a="http://schemas.openxmlformats.org/drawingml/2006/main">
            <a:off x="638175" y="2667000"/>
            <a:ext cx="3143250" cy="3143250"/>
          </a:xfrm>
          <a:prstGeom xmlns:a="http://schemas.openxmlformats.org/drawingml/2006/main" prst="rect">
            <a:avLst/>
          </a:prstGeom>
        </p:spPr>
      </p:pic>
      <p:sp>
        <p:nvSpPr>
          <p:cNvPr id="5" name="Kosher">
            <a:extLst xmlns:a="http://schemas.openxmlformats.org/drawingml/2006/main">
              <a:ext uri="{FF2B5EF4-FFF2-40B4-BE49-F238E27FC236}">
                <a16:creationId xmlns:a16="http://schemas.microsoft.com/office/drawing/2014/main" id="{94400706-6284-46E0-B162-B98B3DA99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457450"/>
            <a:ext cx="1733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Kosher</a:t>
            </a:r>
          </a:p>
        </p:txBody>
      </p:sp>
      <p:sp>
        <p:nvSpPr>
          <p:cNvPr id="6" name="Kosher certification">
            <a:extLst xmlns:a="http://schemas.openxmlformats.org/drawingml/2006/main">
              <a:ext uri="{FF2B5EF4-FFF2-40B4-BE49-F238E27FC236}">
                <a16:creationId xmlns:a16="http://schemas.microsoft.com/office/drawing/2014/main" id="{B47C7A3D-5FDD-4615-B68C-4FEF5F61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49555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Kosher certification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D477F5-ED75-4858-8A34-5E7676F0E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905125"/>
            <a:ext cx="657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8" name="Halal">
            <a:extLst xmlns:a="http://schemas.openxmlformats.org/drawingml/2006/main">
              <a:ext uri="{FF2B5EF4-FFF2-40B4-BE49-F238E27FC236}">
                <a16:creationId xmlns:a16="http://schemas.microsoft.com/office/drawing/2014/main" id="{339BB487-36A6-44B4-9A48-D5473F7C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076575"/>
            <a:ext cx="1733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Halal</a:t>
            </a:r>
          </a:p>
        </p:txBody>
      </p:sp>
      <p:sp>
        <p:nvSpPr>
          <p:cNvPr id="9" name="Halal certification">
            <a:extLst xmlns:a="http://schemas.openxmlformats.org/drawingml/2006/main">
              <a:ext uri="{FF2B5EF4-FFF2-40B4-BE49-F238E27FC236}">
                <a16:creationId xmlns:a16="http://schemas.microsoft.com/office/drawing/2014/main" id="{9F239DF3-2294-4AD9-AD8B-F42997B15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114675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Halal certification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92B657-E10D-4F47-B724-3C82FCF5F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524250"/>
            <a:ext cx="657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11" name="GMP">
            <a:extLst xmlns:a="http://schemas.openxmlformats.org/drawingml/2006/main">
              <a:ext uri="{FF2B5EF4-FFF2-40B4-BE49-F238E27FC236}">
                <a16:creationId xmlns:a16="http://schemas.microsoft.com/office/drawing/2014/main" id="{760E4811-C253-411B-8B80-A2A10282D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695700"/>
            <a:ext cx="1733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GMP</a:t>
            </a:r>
          </a:p>
        </p:txBody>
      </p:sp>
      <p:sp>
        <p:nvSpPr>
          <p:cNvPr id="12" name="Good Manufacturing Practice">
            <a:extLst xmlns:a="http://schemas.openxmlformats.org/drawingml/2006/main">
              <a:ext uri="{FF2B5EF4-FFF2-40B4-BE49-F238E27FC236}">
                <a16:creationId xmlns:a16="http://schemas.microsoft.com/office/drawing/2014/main" id="{07BC9A46-D0F3-4D82-AF26-591C8B58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7338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Good Manufacturing Practice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572D98-C2A7-4DA0-93B7-039AC33E2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143375"/>
            <a:ext cx="657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14" name="ISO 9001">
            <a:extLst xmlns:a="http://schemas.openxmlformats.org/drawingml/2006/main">
              <a:ext uri="{FF2B5EF4-FFF2-40B4-BE49-F238E27FC236}">
                <a16:creationId xmlns:a16="http://schemas.microsoft.com/office/drawing/2014/main" id="{5D278D20-2261-4461-9BE1-0CEDC1DA4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314825"/>
            <a:ext cx="1733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ISO 9001</a:t>
            </a:r>
          </a:p>
        </p:txBody>
      </p:sp>
      <p:sp>
        <p:nvSpPr>
          <p:cNvPr id="15" name="Quality Management System">
            <a:extLst xmlns:a="http://schemas.openxmlformats.org/drawingml/2006/main">
              <a:ext uri="{FF2B5EF4-FFF2-40B4-BE49-F238E27FC236}">
                <a16:creationId xmlns:a16="http://schemas.microsoft.com/office/drawing/2014/main" id="{E8B89849-FF13-4B86-9B89-F6DC1DE07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352925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Quality Management System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E0EBB4-D943-41D3-8E31-BC04A9F8E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762500"/>
            <a:ext cx="657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17" name="ISO 22000">
            <a:extLst xmlns:a="http://schemas.openxmlformats.org/drawingml/2006/main">
              <a:ext uri="{FF2B5EF4-FFF2-40B4-BE49-F238E27FC236}">
                <a16:creationId xmlns:a16="http://schemas.microsoft.com/office/drawing/2014/main" id="{ECAF4293-1FA0-488C-BA81-1A62ACD19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933950"/>
            <a:ext cx="1733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ISO 22000</a:t>
            </a:r>
          </a:p>
        </p:txBody>
      </p:sp>
      <p:sp>
        <p:nvSpPr>
          <p:cNvPr id="18" name="Food Safety Management System">
            <a:extLst xmlns:a="http://schemas.openxmlformats.org/drawingml/2006/main">
              <a:ext uri="{FF2B5EF4-FFF2-40B4-BE49-F238E27FC236}">
                <a16:creationId xmlns:a16="http://schemas.microsoft.com/office/drawing/2014/main" id="{4C469471-A583-4826-BA13-48DCAF78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97205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0B223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0B2239"/>
                </a:solidFill>
                <a:latin typeface="Arial"/>
                <a:ea typeface="Arial"/>
                <a:cs typeface="Arial"/>
              </a:rPr>
              <a:t>Food Safety Management System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BB7978-5A55-4F9D-B5D0-E14202B0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381625"/>
            <a:ext cx="657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E8"/>
          </a:solidFill>
          <a:ln xmlns:a="http://schemas.openxmlformats.org/drawingml/2006/main" w="0">
            <a:noFill/>
          </a:ln>
        </p:spPr>
      </p:sp>
      <p:sp>
        <p:nvSpPr>
          <p:cNvPr id="20" name="Certification references derive from the original broch">
            <a:extLst xmlns:a="http://schemas.openxmlformats.org/drawingml/2006/main">
              <a:ext uri="{FF2B5EF4-FFF2-40B4-BE49-F238E27FC236}">
                <a16:creationId xmlns:a16="http://schemas.microsoft.com/office/drawing/2014/main" id="{0A2DE096-1214-4DDB-8E2B-F6DC157A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762625"/>
            <a:ext cx="6572250" cy="162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8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8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8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Certification references derive from the original brochure. Ownership, scope and validity remain subject to</a:t>
            </a:r>
          </a:p>
        </p:txBody>
      </p:sp>
      <p:sp>
        <p:nvSpPr>
          <p:cNvPr id="21" name="the original certificates and must be verified for each">
            <a:extLst xmlns:a="http://schemas.openxmlformats.org/drawingml/2006/main">
              <a:ext uri="{FF2B5EF4-FFF2-40B4-BE49-F238E27FC236}">
                <a16:creationId xmlns:a16="http://schemas.microsoft.com/office/drawing/2014/main" id="{8B7B68D7-94E1-42BB-94BE-7DB1E904A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942171"/>
            <a:ext cx="6572250" cy="162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8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8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8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the original certificates and must be verified for each project.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0DE42C-769C-48FD-AB30-26FC8130C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2ACE9F-49AE-4007-9849-3F1F90B3F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5E91B6-AF00-43B4-A8EF-C5AB7B2AFB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d4ebc5781a41a9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25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C87694A1-36A5-4BC4-A9F1-CE15683B5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26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FA27A75F-AF6A-4146-A454-1B477F2BD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27" name="06">
            <a:extLst xmlns:a="http://schemas.openxmlformats.org/drawingml/2006/main">
              <a:ext uri="{FF2B5EF4-FFF2-40B4-BE49-F238E27FC236}">
                <a16:creationId xmlns:a16="http://schemas.microsoft.com/office/drawing/2014/main" id="{C870F73A-18AB-4546-8243-6A2EC301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685814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EDEF46-AF2E-43FE-A7F9-36192D5549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07a55020b54640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ustom Service Process">
            <a:extLst xmlns:a="http://schemas.openxmlformats.org/drawingml/2006/main">
              <a:ext uri="{FF2B5EF4-FFF2-40B4-BE49-F238E27FC236}">
                <a16:creationId xmlns:a16="http://schemas.microsoft.com/office/drawing/2014/main" id="{F310ECFA-A4C5-48E4-85C7-FAC830B1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704850"/>
            <a:ext cx="11144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 Service Process</a:t>
            </a:r>
          </a:p>
        </p:txBody>
      </p:sp>
      <p:sp>
        <p:nvSpPr>
          <p:cNvPr id="3" name="Fast responses and transparent project tracking support">
            <a:extLst xmlns:a="http://schemas.openxmlformats.org/drawingml/2006/main">
              <a:ext uri="{FF2B5EF4-FFF2-40B4-BE49-F238E27FC236}">
                <a16:creationId xmlns:a16="http://schemas.microsoft.com/office/drawing/2014/main" id="{74B35F2B-B240-42F4-9C75-BB3BF94A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" y="1543050"/>
            <a:ext cx="10953750" cy="1798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Fast responses and transparent project tracking support efficient, dependable customization.</a:t>
            </a:r>
          </a:p>
        </p:txBody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951C9B51-4331-4845-97B7-D2AD72C32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218122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Requirements Discussion">
            <a:extLst xmlns:a="http://schemas.openxmlformats.org/drawingml/2006/main">
              <a:ext uri="{FF2B5EF4-FFF2-40B4-BE49-F238E27FC236}">
                <a16:creationId xmlns:a16="http://schemas.microsoft.com/office/drawing/2014/main" id="{D04442D9-CF3A-4F54-8C30-947F2F12E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268605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Requirements Discussion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64C5636C-5DD7-40D6-86CF-8FD749E8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793" y="218122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Formulation Approval">
            <a:extLst xmlns:a="http://schemas.openxmlformats.org/drawingml/2006/main">
              <a:ext uri="{FF2B5EF4-FFF2-40B4-BE49-F238E27FC236}">
                <a16:creationId xmlns:a16="http://schemas.microsoft.com/office/drawing/2014/main" id="{9B368817-CCF0-4F0C-921F-D34141A12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793" y="268605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Formulation Approval</a:t>
            </a:r>
          </a:p>
        </p:txBody>
      </p:sp>
      <p:sp>
        <p:nvSpPr>
          <p:cNvPr id="8" name="03">
            <a:extLst xmlns:a="http://schemas.openxmlformats.org/drawingml/2006/main">
              <a:ext uri="{FF2B5EF4-FFF2-40B4-BE49-F238E27FC236}">
                <a16:creationId xmlns:a16="http://schemas.microsoft.com/office/drawing/2014/main" id="{D427F269-CF1B-4BC4-A385-AD1236AFF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0560" y="218122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9" name="Sample Approval">
            <a:extLst xmlns:a="http://schemas.openxmlformats.org/drawingml/2006/main">
              <a:ext uri="{FF2B5EF4-FFF2-40B4-BE49-F238E27FC236}">
                <a16:creationId xmlns:a16="http://schemas.microsoft.com/office/drawing/2014/main" id="{B970FC0C-040E-489A-A095-871323CF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0560" y="268605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Sample Approval</a:t>
            </a:r>
          </a:p>
        </p:txBody>
      </p:sp>
      <p:sp>
        <p:nvSpPr>
          <p:cNvPr id="10" name="04">
            <a:extLst xmlns:a="http://schemas.openxmlformats.org/drawingml/2006/main">
              <a:ext uri="{FF2B5EF4-FFF2-40B4-BE49-F238E27FC236}">
                <a16:creationId xmlns:a16="http://schemas.microsoft.com/office/drawing/2014/main" id="{DA2ECF66-329C-4AD3-BC0E-95601F364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76237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1" name="Order Confirmation">
            <a:extLst xmlns:a="http://schemas.openxmlformats.org/drawingml/2006/main">
              <a:ext uri="{FF2B5EF4-FFF2-40B4-BE49-F238E27FC236}">
                <a16:creationId xmlns:a16="http://schemas.microsoft.com/office/drawing/2014/main" id="{177FC62A-914D-4F14-BE80-F540BD75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26720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Order Confirmation</a:t>
            </a:r>
          </a:p>
        </p:txBody>
      </p:sp>
      <p:sp>
        <p:nvSpPr>
          <p:cNvPr id="12" name="05">
            <a:extLst xmlns:a="http://schemas.openxmlformats.org/drawingml/2006/main">
              <a:ext uri="{FF2B5EF4-FFF2-40B4-BE49-F238E27FC236}">
                <a16:creationId xmlns:a16="http://schemas.microsoft.com/office/drawing/2014/main" id="{27282AEF-E27A-47F9-9D88-8E18562C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793" y="376237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3" name="Deposit Payment">
            <a:extLst xmlns:a="http://schemas.openxmlformats.org/drawingml/2006/main">
              <a:ext uri="{FF2B5EF4-FFF2-40B4-BE49-F238E27FC236}">
                <a16:creationId xmlns:a16="http://schemas.microsoft.com/office/drawing/2014/main" id="{7C1F91CB-702B-4E44-8790-BFB1AD26F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793" y="426720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Deposit Payment</a:t>
            </a:r>
          </a:p>
        </p:txBody>
      </p:sp>
      <p:sp>
        <p:nvSpPr>
          <p:cNvPr id="14" name="06">
            <a:extLst xmlns:a="http://schemas.openxmlformats.org/drawingml/2006/main">
              <a:ext uri="{FF2B5EF4-FFF2-40B4-BE49-F238E27FC236}">
                <a16:creationId xmlns:a16="http://schemas.microsoft.com/office/drawing/2014/main" id="{F9677E22-CD21-4C62-ABD9-93FA44DF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0560" y="376237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5" name="Manufacturing">
            <a:extLst xmlns:a="http://schemas.openxmlformats.org/drawingml/2006/main">
              <a:ext uri="{FF2B5EF4-FFF2-40B4-BE49-F238E27FC236}">
                <a16:creationId xmlns:a16="http://schemas.microsoft.com/office/drawing/2014/main" id="{434ECBBE-FB91-4B53-A1C1-E3CE6994C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0560" y="426720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Manufacturing</a:t>
            </a:r>
          </a:p>
        </p:txBody>
      </p:sp>
      <p:sp>
        <p:nvSpPr>
          <p:cNvPr id="16" name="07">
            <a:extLst xmlns:a="http://schemas.openxmlformats.org/drawingml/2006/main">
              <a:ext uri="{FF2B5EF4-FFF2-40B4-BE49-F238E27FC236}">
                <a16:creationId xmlns:a16="http://schemas.microsoft.com/office/drawing/2014/main" id="{2778409C-32FF-4E96-8F11-C07C0AF20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34352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17" name="Balance Payment">
            <a:extLst xmlns:a="http://schemas.openxmlformats.org/drawingml/2006/main">
              <a:ext uri="{FF2B5EF4-FFF2-40B4-BE49-F238E27FC236}">
                <a16:creationId xmlns:a16="http://schemas.microsoft.com/office/drawing/2014/main" id="{A52359C3-4153-4100-BB74-24C14967E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84835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Balance Payment</a:t>
            </a:r>
          </a:p>
        </p:txBody>
      </p:sp>
      <p:sp>
        <p:nvSpPr>
          <p:cNvPr id="18" name="08">
            <a:extLst xmlns:a="http://schemas.openxmlformats.org/drawingml/2006/main">
              <a:ext uri="{FF2B5EF4-FFF2-40B4-BE49-F238E27FC236}">
                <a16:creationId xmlns:a16="http://schemas.microsoft.com/office/drawing/2014/main" id="{B194BB3F-7A01-4A5D-B1BF-9C62E848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793" y="534352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19" name="Packing &amp; Dispatch">
            <a:extLst xmlns:a="http://schemas.openxmlformats.org/drawingml/2006/main">
              <a:ext uri="{FF2B5EF4-FFF2-40B4-BE49-F238E27FC236}">
                <a16:creationId xmlns:a16="http://schemas.microsoft.com/office/drawing/2014/main" id="{DED53319-77D9-4AE4-915E-290D242EE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5793" y="584835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Packing &amp; Dispatch</a:t>
            </a:r>
          </a:p>
        </p:txBody>
      </p:sp>
      <p:sp>
        <p:nvSpPr>
          <p:cNvPr id="20" name="09">
            <a:extLst xmlns:a="http://schemas.openxmlformats.org/drawingml/2006/main">
              <a:ext uri="{FF2B5EF4-FFF2-40B4-BE49-F238E27FC236}">
                <a16:creationId xmlns:a16="http://schemas.microsoft.com/office/drawing/2014/main" id="{38585900-2117-434B-8A21-BB7A606BB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0560" y="5343525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21" name="After-Sales Service">
            <a:extLst xmlns:a="http://schemas.openxmlformats.org/drawingml/2006/main">
              <a:ext uri="{FF2B5EF4-FFF2-40B4-BE49-F238E27FC236}">
                <a16:creationId xmlns:a16="http://schemas.microsoft.com/office/drawing/2014/main" id="{F7C00723-D8DB-478A-85FE-BE7702C5C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0560" y="5848350"/>
            <a:ext cx="3286125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After-Sales Service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14ADEC-236B-4E80-8C8E-4CBD244C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78B863-AE7A-4C8D-8F16-A1B311F0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297C16-F26B-4B8D-881C-8853C5B25E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551816aa94fe7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25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8FCD7701-18E8-4653-B137-4C42878F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26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B0AB7C08-EC79-4575-90C9-52A3870C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27" name="07">
            <a:extLst xmlns:a="http://schemas.openxmlformats.org/drawingml/2006/main">
              <a:ext uri="{FF2B5EF4-FFF2-40B4-BE49-F238E27FC236}">
                <a16:creationId xmlns:a16="http://schemas.microsoft.com/office/drawing/2014/main" id="{E2A36D38-9B85-448D-8878-B20C2DF7B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075352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86421E0-828C-485F-8C93-4A79B05882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515b716a17414d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Product Categories">
            <a:extLst xmlns:a="http://schemas.openxmlformats.org/drawingml/2006/main">
              <a:ext uri="{FF2B5EF4-FFF2-40B4-BE49-F238E27FC236}">
                <a16:creationId xmlns:a16="http://schemas.microsoft.com/office/drawing/2014/main" id="{A80B84B4-4ED2-4A0A-BC59-9C9B84878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04850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Categories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8859DD84-2E1D-406A-9060-14808C90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572000"/>
            <a:ext cx="904875" cy="127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848" b="0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848" b="0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848" b="0">
                <a:solidFill>
                  <a:srgbClr val="E87768"/>
                </a:solidFill>
                <a:latin typeface="Arial"/>
                <a:ea typeface="Arial"/>
                <a:cs typeface="Arial"/>
              </a:rPr>
              <a:t>Category</a:t>
            </a:r>
          </a:p>
        </p:txBody>
      </p:sp>
      <p:sp>
        <p:nvSpPr>
          <p:cNvPr id="4" name="Beauty &amp; Healthy">
            <a:extLst xmlns:a="http://schemas.openxmlformats.org/drawingml/2006/main">
              <a:ext uri="{FF2B5EF4-FFF2-40B4-BE49-F238E27FC236}">
                <a16:creationId xmlns:a16="http://schemas.microsoft.com/office/drawing/2014/main" id="{D52F2C77-3D19-41DA-96D4-03B475E06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29175"/>
            <a:ext cx="1571625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63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63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Beauty &amp; Healthy</a:t>
            </a:r>
          </a:p>
        </p:txBody>
      </p:sp>
      <p:sp>
        <p:nvSpPr>
          <p:cNvPr id="5" name="Aging">
            <a:extLst xmlns:a="http://schemas.openxmlformats.org/drawingml/2006/main">
              <a:ext uri="{FF2B5EF4-FFF2-40B4-BE49-F238E27FC236}">
                <a16:creationId xmlns:a16="http://schemas.microsoft.com/office/drawing/2014/main" id="{474B48C4-9E46-4287-8D0F-BABFE9B4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88624"/>
            <a:ext cx="1571625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63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63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Aging</a:t>
            </a:r>
          </a:p>
        </p:txBody>
      </p:sp>
      <p:sp>
        <p:nvSpPr>
          <p:cNvPr id="6" name="Women's Health">
            <a:extLst xmlns:a="http://schemas.openxmlformats.org/drawingml/2006/main">
              <a:ext uri="{FF2B5EF4-FFF2-40B4-BE49-F238E27FC236}">
                <a16:creationId xmlns:a16="http://schemas.microsoft.com/office/drawing/2014/main" id="{20AB49E5-5EEC-4BC1-B33D-2184A86F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48072"/>
            <a:ext cx="1571625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63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63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Women's Health</a:t>
            </a:r>
          </a:p>
        </p:txBody>
      </p:sp>
      <p:sp>
        <p:nvSpPr>
          <p:cNvPr id="7" name="Beauty, antioxidants and">
            <a:extLst xmlns:a="http://schemas.openxmlformats.org/drawingml/2006/main">
              <a:ext uri="{FF2B5EF4-FFF2-40B4-BE49-F238E27FC236}">
                <a16:creationId xmlns:a16="http://schemas.microsoft.com/office/drawing/2014/main" id="{7E9CE3BF-76AA-486E-B378-67E8D0E16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54355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Beauty, antioxidants and</a:t>
            </a:r>
          </a:p>
        </p:txBody>
      </p:sp>
      <p:sp>
        <p:nvSpPr>
          <p:cNvPr id="8" name="women's health support">
            <a:extLst xmlns:a="http://schemas.openxmlformats.org/drawingml/2006/main">
              <a:ext uri="{FF2B5EF4-FFF2-40B4-BE49-F238E27FC236}">
                <a16:creationId xmlns:a16="http://schemas.microsoft.com/office/drawing/2014/main" id="{FA172B7C-E406-4223-8567-37ECDC485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68993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women's health support</a:t>
            </a:r>
          </a:p>
        </p:txBody>
      </p:sp>
      <p:sp>
        <p:nvSpPr>
          <p:cNvPr id="9" name="A">
            <a:extLst xmlns:a="http://schemas.openxmlformats.org/drawingml/2006/main">
              <a:ext uri="{FF2B5EF4-FFF2-40B4-BE49-F238E27FC236}">
                <a16:creationId xmlns:a16="http://schemas.microsoft.com/office/drawing/2014/main" id="{3F0A74E0-70F4-4F37-8867-25B480D4E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276975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0" name="Category">
            <a:extLst xmlns:a="http://schemas.openxmlformats.org/drawingml/2006/main">
              <a:ext uri="{FF2B5EF4-FFF2-40B4-BE49-F238E27FC236}">
                <a16:creationId xmlns:a16="http://schemas.microsoft.com/office/drawing/2014/main" id="{581AE061-5DEB-4B6A-AF91-86F70EF1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9296" y="4572000"/>
            <a:ext cx="904875" cy="127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848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848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848" b="0">
                <a:solidFill>
                  <a:srgbClr val="16A6A1"/>
                </a:solidFill>
                <a:latin typeface="Arial"/>
                <a:ea typeface="Arial"/>
                <a:cs typeface="Arial"/>
              </a:rPr>
              <a:t>Category</a:t>
            </a:r>
          </a:p>
        </p:txBody>
      </p:sp>
      <p:sp>
        <p:nvSpPr>
          <p:cNvPr id="11" name="Essential Nutrition">
            <a:extLst xmlns:a="http://schemas.openxmlformats.org/drawingml/2006/main">
              <a:ext uri="{FF2B5EF4-FFF2-40B4-BE49-F238E27FC236}">
                <a16:creationId xmlns:a16="http://schemas.microsoft.com/office/drawing/2014/main" id="{C1AA7945-6013-4FD7-9E80-3477025FF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5921" y="4829175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Essential Nutrition</a:t>
            </a:r>
          </a:p>
        </p:txBody>
      </p:sp>
      <p:sp>
        <p:nvSpPr>
          <p:cNvPr id="12" name="Daily vitamins, minerals">
            <a:extLst xmlns:a="http://schemas.openxmlformats.org/drawingml/2006/main">
              <a:ext uri="{FF2B5EF4-FFF2-40B4-BE49-F238E27FC236}">
                <a16:creationId xmlns:a16="http://schemas.microsoft.com/office/drawing/2014/main" id="{66C0A8F3-1904-48BF-9FD6-CF2EAE20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5921" y="554355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vitamins, minerals</a:t>
            </a:r>
          </a:p>
        </p:txBody>
      </p:sp>
      <p:sp>
        <p:nvSpPr>
          <p:cNvPr id="13" name="and essential nutrition">
            <a:extLst xmlns:a="http://schemas.openxmlformats.org/drawingml/2006/main">
              <a:ext uri="{FF2B5EF4-FFF2-40B4-BE49-F238E27FC236}">
                <a16:creationId xmlns:a16="http://schemas.microsoft.com/office/drawing/2014/main" id="{285C29BB-37E4-4FCC-A677-9D864DA37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5921" y="568993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and essential nutrition</a:t>
            </a:r>
          </a:p>
        </p:txBody>
      </p:sp>
      <p:sp>
        <p:nvSpPr>
          <p:cNvPr id="14" name="B">
            <a:extLst xmlns:a="http://schemas.openxmlformats.org/drawingml/2006/main">
              <a:ext uri="{FF2B5EF4-FFF2-40B4-BE49-F238E27FC236}">
                <a16:creationId xmlns:a16="http://schemas.microsoft.com/office/drawing/2014/main" id="{6FE76DBB-E478-48E9-9584-48E8FCEC9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2171" y="6276975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15" name="Category">
            <a:extLst xmlns:a="http://schemas.openxmlformats.org/drawingml/2006/main">
              <a:ext uri="{FF2B5EF4-FFF2-40B4-BE49-F238E27FC236}">
                <a16:creationId xmlns:a16="http://schemas.microsoft.com/office/drawing/2014/main" id="{0F621049-ACA6-4294-B91E-2E3CCA58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9917" y="4572000"/>
            <a:ext cx="904875" cy="127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848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848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848" b="0">
                <a:solidFill>
                  <a:srgbClr val="16A6A1"/>
                </a:solidFill>
                <a:latin typeface="Arial"/>
                <a:ea typeface="Arial"/>
                <a:cs typeface="Arial"/>
              </a:rPr>
              <a:t>Category</a:t>
            </a:r>
          </a:p>
        </p:txBody>
      </p:sp>
      <p:sp>
        <p:nvSpPr>
          <p:cNvPr id="16" name="Brain Health &amp; Sleep">
            <a:extLst xmlns:a="http://schemas.openxmlformats.org/drawingml/2006/main">
              <a:ext uri="{FF2B5EF4-FFF2-40B4-BE49-F238E27FC236}">
                <a16:creationId xmlns:a16="http://schemas.microsoft.com/office/drawing/2014/main" id="{AD272FF0-4974-47C6-BCE3-4765ABD67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6542" y="4829175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Brain Health &amp; Sleep</a:t>
            </a:r>
          </a:p>
        </p:txBody>
      </p:sp>
      <p:sp>
        <p:nvSpPr>
          <p:cNvPr id="17" name="Sleep, relaxation and">
            <a:extLst xmlns:a="http://schemas.openxmlformats.org/drawingml/2006/main">
              <a:ext uri="{FF2B5EF4-FFF2-40B4-BE49-F238E27FC236}">
                <a16:creationId xmlns:a16="http://schemas.microsoft.com/office/drawing/2014/main" id="{E06E5D26-4FE2-44AC-9CD9-AD27BD1FD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6542" y="554355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Sleep, relaxation and</a:t>
            </a:r>
          </a:p>
        </p:txBody>
      </p:sp>
      <p:sp>
        <p:nvSpPr>
          <p:cNvPr id="18" name="cognitive focus support">
            <a:extLst xmlns:a="http://schemas.openxmlformats.org/drawingml/2006/main">
              <a:ext uri="{FF2B5EF4-FFF2-40B4-BE49-F238E27FC236}">
                <a16:creationId xmlns:a16="http://schemas.microsoft.com/office/drawing/2014/main" id="{22385589-B91F-4D48-AF17-207535C8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6542" y="568993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cognitive focus support</a:t>
            </a:r>
          </a:p>
        </p:txBody>
      </p:sp>
      <p:sp>
        <p:nvSpPr>
          <p:cNvPr id="19" name="C">
            <a:extLst xmlns:a="http://schemas.openxmlformats.org/drawingml/2006/main">
              <a:ext uri="{FF2B5EF4-FFF2-40B4-BE49-F238E27FC236}">
                <a16:creationId xmlns:a16="http://schemas.microsoft.com/office/drawing/2014/main" id="{0842525D-67B3-47EC-BDB9-C001D6590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2792" y="6276975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20" name="Category">
            <a:extLst xmlns:a="http://schemas.openxmlformats.org/drawingml/2006/main">
              <a:ext uri="{FF2B5EF4-FFF2-40B4-BE49-F238E27FC236}">
                <a16:creationId xmlns:a16="http://schemas.microsoft.com/office/drawing/2014/main" id="{DBE46247-76C7-4E41-9661-195E3E505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0538" y="4572000"/>
            <a:ext cx="904875" cy="127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848" b="0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848" b="0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848" b="0">
                <a:solidFill>
                  <a:srgbClr val="4D8075"/>
                </a:solidFill>
                <a:latin typeface="Arial"/>
                <a:ea typeface="Arial"/>
                <a:cs typeface="Arial"/>
              </a:rPr>
              <a:t>Category</a:t>
            </a:r>
          </a:p>
        </p:txBody>
      </p:sp>
      <p:sp>
        <p:nvSpPr>
          <p:cNvPr id="21" name="Immunity &amp;">
            <a:extLst xmlns:a="http://schemas.openxmlformats.org/drawingml/2006/main">
              <a:ext uri="{FF2B5EF4-FFF2-40B4-BE49-F238E27FC236}">
                <a16:creationId xmlns:a16="http://schemas.microsoft.com/office/drawing/2014/main" id="{E22B5BF2-E6EA-4FBA-BCEF-588ACDEF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163" y="4829175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 &amp;</a:t>
            </a:r>
          </a:p>
        </p:txBody>
      </p:sp>
      <p:sp>
        <p:nvSpPr>
          <p:cNvPr id="22" name="Long-Term Health">
            <a:extLst xmlns:a="http://schemas.openxmlformats.org/drawingml/2006/main">
              <a:ext uri="{FF2B5EF4-FFF2-40B4-BE49-F238E27FC236}">
                <a16:creationId xmlns:a16="http://schemas.microsoft.com/office/drawing/2014/main" id="{E199058B-A91C-4AAE-9044-CEF091D6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163" y="4998911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Long-Term Health</a:t>
            </a:r>
          </a:p>
        </p:txBody>
      </p:sp>
      <p:sp>
        <p:nvSpPr>
          <p:cNvPr id="23" name="Immune, cardiovascular,">
            <a:extLst xmlns:a="http://schemas.openxmlformats.org/drawingml/2006/main">
              <a:ext uri="{FF2B5EF4-FFF2-40B4-BE49-F238E27FC236}">
                <a16:creationId xmlns:a16="http://schemas.microsoft.com/office/drawing/2014/main" id="{E3DD6007-1162-4132-A519-2341766D4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163" y="554355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Immune, cardiovascular,</a:t>
            </a:r>
          </a:p>
        </p:txBody>
      </p:sp>
      <p:sp>
        <p:nvSpPr>
          <p:cNvPr id="24" name="liver and metabolic support">
            <a:extLst xmlns:a="http://schemas.openxmlformats.org/drawingml/2006/main">
              <a:ext uri="{FF2B5EF4-FFF2-40B4-BE49-F238E27FC236}">
                <a16:creationId xmlns:a16="http://schemas.microsoft.com/office/drawing/2014/main" id="{40EF7903-19E7-4EF4-895D-35C74493B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163" y="568993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liver and metabolic support</a:t>
            </a:r>
          </a:p>
        </p:txBody>
      </p:sp>
      <p:sp>
        <p:nvSpPr>
          <p:cNvPr id="25" name="D">
            <a:extLst xmlns:a="http://schemas.openxmlformats.org/drawingml/2006/main">
              <a:ext uri="{FF2B5EF4-FFF2-40B4-BE49-F238E27FC236}">
                <a16:creationId xmlns:a16="http://schemas.microsoft.com/office/drawing/2014/main" id="{1180DB04-6D1A-481A-89A9-6749D80C1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3413" y="6276975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</a:t>
            </a:r>
          </a:p>
        </p:txBody>
      </p:sp>
      <p:sp>
        <p:nvSpPr>
          <p:cNvPr id="26" name="Category">
            <a:extLst xmlns:a="http://schemas.openxmlformats.org/drawingml/2006/main">
              <a:ext uri="{FF2B5EF4-FFF2-40B4-BE49-F238E27FC236}">
                <a16:creationId xmlns:a16="http://schemas.microsoft.com/office/drawing/2014/main" id="{225A77B4-0DE3-4848-89E5-F175C5CD9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1159" y="4572000"/>
            <a:ext cx="904875" cy="127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848" b="0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848" b="0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848" b="0">
                <a:solidFill>
                  <a:srgbClr val="E89459"/>
                </a:solidFill>
                <a:latin typeface="Arial"/>
                <a:ea typeface="Arial"/>
                <a:cs typeface="Arial"/>
              </a:rPr>
              <a:t>Category</a:t>
            </a:r>
          </a:p>
        </p:txBody>
      </p:sp>
      <p:sp>
        <p:nvSpPr>
          <p:cNvPr id="27" name="Children &amp;">
            <a:extLst xmlns:a="http://schemas.openxmlformats.org/drawingml/2006/main">
              <a:ext uri="{FF2B5EF4-FFF2-40B4-BE49-F238E27FC236}">
                <a16:creationId xmlns:a16="http://schemas.microsoft.com/office/drawing/2014/main" id="{00FC5427-674C-4634-8EE7-0B015B66B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784" y="4829175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Children &amp;</a:t>
            </a:r>
          </a:p>
        </p:txBody>
      </p:sp>
      <p:sp>
        <p:nvSpPr>
          <p:cNvPr id="28" name="Special Populations">
            <a:extLst xmlns:a="http://schemas.openxmlformats.org/drawingml/2006/main">
              <a:ext uri="{FF2B5EF4-FFF2-40B4-BE49-F238E27FC236}">
                <a16:creationId xmlns:a16="http://schemas.microsoft.com/office/drawing/2014/main" id="{2CC2484B-23B8-43E2-9F62-C65AED175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784" y="4998911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Special Populations</a:t>
            </a:r>
          </a:p>
        </p:txBody>
      </p:sp>
      <p:sp>
        <p:nvSpPr>
          <p:cNvPr id="29" name="Nutrition for children,">
            <a:extLst xmlns:a="http://schemas.openxmlformats.org/drawingml/2006/main">
              <a:ext uri="{FF2B5EF4-FFF2-40B4-BE49-F238E27FC236}">
                <a16:creationId xmlns:a16="http://schemas.microsoft.com/office/drawing/2014/main" id="{46F56F12-5C52-4281-B390-35886117E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784" y="554355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Nutrition for children,</a:t>
            </a:r>
          </a:p>
        </p:txBody>
      </p:sp>
      <p:sp>
        <p:nvSpPr>
          <p:cNvPr id="30" name="pregnancy, postpartum and">
            <a:extLst xmlns:a="http://schemas.openxmlformats.org/drawingml/2006/main">
              <a:ext uri="{FF2B5EF4-FFF2-40B4-BE49-F238E27FC236}">
                <a16:creationId xmlns:a16="http://schemas.microsoft.com/office/drawing/2014/main" id="{F2500F39-EB8C-4DAA-9208-651C69A15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784" y="568993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pregnancy, postpartum and</a:t>
            </a:r>
          </a:p>
        </p:txBody>
      </p:sp>
      <p:sp>
        <p:nvSpPr>
          <p:cNvPr id="31" name="older adults">
            <a:extLst xmlns:a="http://schemas.openxmlformats.org/drawingml/2006/main">
              <a:ext uri="{FF2B5EF4-FFF2-40B4-BE49-F238E27FC236}">
                <a16:creationId xmlns:a16="http://schemas.microsoft.com/office/drawing/2014/main" id="{662C7890-0C7A-4339-BA4D-C60CB1206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784" y="583631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older adults</a:t>
            </a:r>
          </a:p>
        </p:txBody>
      </p:sp>
      <p:sp>
        <p:nvSpPr>
          <p:cNvPr id="32" name="E">
            <a:extLst xmlns:a="http://schemas.openxmlformats.org/drawingml/2006/main">
              <a:ext uri="{FF2B5EF4-FFF2-40B4-BE49-F238E27FC236}">
                <a16:creationId xmlns:a16="http://schemas.microsoft.com/office/drawing/2014/main" id="{7E439C86-055C-4E60-8E5E-6101B566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4034" y="6276975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</a:t>
            </a:r>
          </a:p>
        </p:txBody>
      </p:sp>
      <p:sp>
        <p:nvSpPr>
          <p:cNvPr id="33" name="Category">
            <a:extLst xmlns:a="http://schemas.openxmlformats.org/drawingml/2006/main">
              <a:ext uri="{FF2B5EF4-FFF2-40B4-BE49-F238E27FC236}">
                <a16:creationId xmlns:a16="http://schemas.microsoft.com/office/drawing/2014/main" id="{9E5D031B-AD5A-4B41-8199-13785666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1780" y="4572000"/>
            <a:ext cx="904875" cy="127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848" b="0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848" b="0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848" b="0">
                <a:solidFill>
                  <a:srgbClr val="087D84"/>
                </a:solidFill>
                <a:latin typeface="Arial"/>
                <a:ea typeface="Arial"/>
                <a:cs typeface="Arial"/>
              </a:rPr>
              <a:t>Category</a:t>
            </a:r>
          </a:p>
        </p:txBody>
      </p:sp>
      <p:sp>
        <p:nvSpPr>
          <p:cNvPr id="34" name="Sports Health">
            <a:extLst xmlns:a="http://schemas.openxmlformats.org/drawingml/2006/main">
              <a:ext uri="{FF2B5EF4-FFF2-40B4-BE49-F238E27FC236}">
                <a16:creationId xmlns:a16="http://schemas.microsoft.com/office/drawing/2014/main" id="{094674B0-3EC6-4976-9555-CE79FA7F6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8405" y="4829175"/>
            <a:ext cx="1571625" cy="185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38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238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Sports Health</a:t>
            </a:r>
          </a:p>
        </p:txBody>
      </p:sp>
      <p:sp>
        <p:nvSpPr>
          <p:cNvPr id="35" name="Energy, hydration, sports">
            <a:extLst xmlns:a="http://schemas.openxmlformats.org/drawingml/2006/main">
              <a:ext uri="{FF2B5EF4-FFF2-40B4-BE49-F238E27FC236}">
                <a16:creationId xmlns:a16="http://schemas.microsoft.com/office/drawing/2014/main" id="{3B2F5B68-7EC9-4CC7-99AB-AD30E9ADA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8405" y="554355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Energy, hydration, sports</a:t>
            </a:r>
          </a:p>
        </p:txBody>
      </p:sp>
      <p:sp>
        <p:nvSpPr>
          <p:cNvPr id="36" name="performance and recovery">
            <a:extLst xmlns:a="http://schemas.openxmlformats.org/drawingml/2006/main">
              <a:ext uri="{FF2B5EF4-FFF2-40B4-BE49-F238E27FC236}">
                <a16:creationId xmlns:a16="http://schemas.microsoft.com/office/drawing/2014/main" id="{6BB11F2C-A7D9-451C-AFFF-51FC3161A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8405" y="5689930"/>
            <a:ext cx="1571625" cy="1528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2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2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performance and recovery</a:t>
            </a:r>
          </a:p>
        </p:txBody>
      </p:sp>
      <p:sp>
        <p:nvSpPr>
          <p:cNvPr id="37" name="F">
            <a:extLst xmlns:a="http://schemas.openxmlformats.org/drawingml/2006/main">
              <a:ext uri="{FF2B5EF4-FFF2-40B4-BE49-F238E27FC236}">
                <a16:creationId xmlns:a16="http://schemas.microsoft.com/office/drawing/2014/main" id="{94A4F8B0-B85A-47A1-8994-93A23CC5F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4655" y="6276975"/>
            <a:ext cx="6191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50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F7E59FB-1EEB-4302-A8CA-BEE547F8D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E53B81C-F5E1-410B-859B-57195C47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127DD0D-5DF2-40E9-AB7B-0CE07C4449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eac9bab6464687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1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79BB2AF2-1FED-4C8B-BF8A-13322158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2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50339032-CB8E-4116-AC81-85FF6F1DE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3" name="08">
            <a:extLst xmlns:a="http://schemas.openxmlformats.org/drawingml/2006/main">
              <a:ext uri="{FF2B5EF4-FFF2-40B4-BE49-F238E27FC236}">
                <a16:creationId xmlns:a16="http://schemas.microsoft.com/office/drawing/2014/main" id="{AF6CE917-EB05-408C-8F0D-4AD93B4BF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0977203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016DDA4-7E1E-45DC-9CBF-56A2C8E1AA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44b5103449490c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ategory A">
            <a:extLst xmlns:a="http://schemas.openxmlformats.org/drawingml/2006/main">
              <a:ext uri="{FF2B5EF4-FFF2-40B4-BE49-F238E27FC236}">
                <a16:creationId xmlns:a16="http://schemas.microsoft.com/office/drawing/2014/main" id="{9B426D19-AC3C-402F-9324-89853ED8A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E87768"/>
                </a:solidFill>
                <a:latin typeface="Arial"/>
                <a:ea typeface="Arial"/>
                <a:cs typeface="Arial"/>
              </a:rPr>
              <a:t>Category A</a:t>
            </a:r>
          </a:p>
        </p:txBody>
      </p:sp>
      <p:sp>
        <p:nvSpPr>
          <p:cNvPr id="3" name="Beauty &amp; Healthy Aging">
            <a:extLst xmlns:a="http://schemas.openxmlformats.org/drawingml/2006/main">
              <a:ext uri="{FF2B5EF4-FFF2-40B4-BE49-F238E27FC236}">
                <a16:creationId xmlns:a16="http://schemas.microsoft.com/office/drawing/2014/main" id="{F717ABD3-48FB-4BA2-9E5B-BFE928636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6667500" cy="505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Beauty &amp; Healthy Aging</a:t>
            </a:r>
          </a:p>
        </p:txBody>
      </p:sp>
      <p:sp>
        <p:nvSpPr>
          <p:cNvPr id="4" name="&amp; Women's Health">
            <a:extLst xmlns:a="http://schemas.openxmlformats.org/drawingml/2006/main">
              <a:ext uri="{FF2B5EF4-FFF2-40B4-BE49-F238E27FC236}">
                <a16:creationId xmlns:a16="http://schemas.microsoft.com/office/drawing/2014/main" id="{4C478BCC-1D2F-4DB3-8686-9719CC1E0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790700"/>
            <a:ext cx="6667500" cy="505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&amp; Women's Health</a:t>
            </a:r>
          </a:p>
        </p:txBody>
      </p:sp>
      <p:sp>
        <p:nvSpPr>
          <p:cNvPr id="5" name="Customizable oral film solutions for skin beauty, antio">
            <a:extLst xmlns:a="http://schemas.openxmlformats.org/drawingml/2006/main">
              <a:ext uri="{FF2B5EF4-FFF2-40B4-BE49-F238E27FC236}">
                <a16:creationId xmlns:a16="http://schemas.microsoft.com/office/drawing/2014/main" id="{4C2D8B6D-F4CD-434B-AFFE-22AC186AE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686050"/>
            <a:ext cx="6096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solutions for skin beauty, antioxidant support, healthy aging and</a:t>
            </a:r>
          </a:p>
        </p:txBody>
      </p:sp>
      <p:sp>
        <p:nvSpPr>
          <p:cNvPr id="6" name="women's health.">
            <a:extLst xmlns:a="http://schemas.openxmlformats.org/drawingml/2006/main">
              <a:ext uri="{FF2B5EF4-FFF2-40B4-BE49-F238E27FC236}">
                <a16:creationId xmlns:a16="http://schemas.microsoft.com/office/drawing/2014/main" id="{6BBEB99B-0736-4819-83E9-5EDA3348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873550"/>
            <a:ext cx="6096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women's health.</a:t>
            </a:r>
          </a:p>
        </p:txBody>
      </p:sp>
      <p:sp>
        <p:nvSpPr>
          <p:cNvPr id="7" name="Product Range">
            <a:extLst xmlns:a="http://schemas.openxmlformats.org/drawingml/2006/main">
              <a:ext uri="{FF2B5EF4-FFF2-40B4-BE49-F238E27FC236}">
                <a16:creationId xmlns:a16="http://schemas.microsoft.com/office/drawing/2014/main" id="{4BEE6797-C9FB-4F1D-8379-9C823ACA7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072" y="3359898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Range</a:t>
            </a:r>
          </a:p>
        </p:txBody>
      </p:sp>
      <p:sp>
        <p:nvSpPr>
          <p:cNvPr id="8" name="A1">
            <a:extLst xmlns:a="http://schemas.openxmlformats.org/drawingml/2006/main">
              <a:ext uri="{FF2B5EF4-FFF2-40B4-BE49-F238E27FC236}">
                <a16:creationId xmlns:a16="http://schemas.microsoft.com/office/drawing/2014/main" id="{ACE64EE9-8AA7-4B52-8416-84F26F69E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380" y="38772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9" name="Collagen Firming">
            <a:extLst xmlns:a="http://schemas.openxmlformats.org/drawingml/2006/main">
              <a:ext uri="{FF2B5EF4-FFF2-40B4-BE49-F238E27FC236}">
                <a16:creationId xmlns:a16="http://schemas.microsoft.com/office/drawing/2014/main" id="{0BD37A59-2179-424C-969E-411A41BE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30" y="382963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Collagen Firming</a:t>
            </a:r>
          </a:p>
        </p:txBody>
      </p:sp>
      <p:sp>
        <p:nvSpPr>
          <p:cNvPr id="10" name="Film">
            <a:extLst xmlns:a="http://schemas.openxmlformats.org/drawingml/2006/main">
              <a:ext uri="{FF2B5EF4-FFF2-40B4-BE49-F238E27FC236}">
                <a16:creationId xmlns:a16="http://schemas.microsoft.com/office/drawing/2014/main" id="{4D21196E-2D1C-4CE0-BB1E-C1BDDC4AE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30" y="395746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11" name="A2">
            <a:extLst xmlns:a="http://schemas.openxmlformats.org/drawingml/2006/main">
              <a:ext uri="{FF2B5EF4-FFF2-40B4-BE49-F238E27FC236}">
                <a16:creationId xmlns:a16="http://schemas.microsoft.com/office/drawing/2014/main" id="{CCFE89AA-790C-42C6-8CA8-1A793C03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9617" y="38772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12" name="Hyaluronic Acid">
            <a:extLst xmlns:a="http://schemas.openxmlformats.org/drawingml/2006/main">
              <a:ext uri="{FF2B5EF4-FFF2-40B4-BE49-F238E27FC236}">
                <a16:creationId xmlns:a16="http://schemas.microsoft.com/office/drawing/2014/main" id="{508BE04F-29F9-4B0B-B41E-44AC7A278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7767" y="382963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Hyaluronic Acid</a:t>
            </a:r>
          </a:p>
        </p:txBody>
      </p:sp>
      <p:sp>
        <p:nvSpPr>
          <p:cNvPr id="13" name="Hydration">
            <a:extLst xmlns:a="http://schemas.openxmlformats.org/drawingml/2006/main">
              <a:ext uri="{FF2B5EF4-FFF2-40B4-BE49-F238E27FC236}">
                <a16:creationId xmlns:a16="http://schemas.microsoft.com/office/drawing/2014/main" id="{CBB23A1E-A88C-4AD7-A40E-484DE1BED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7767" y="395746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Hydration</a:t>
            </a:r>
          </a:p>
        </p:txBody>
      </p:sp>
      <p:sp>
        <p:nvSpPr>
          <p:cNvPr id="14" name="A3">
            <a:extLst xmlns:a="http://schemas.openxmlformats.org/drawingml/2006/main">
              <a:ext uri="{FF2B5EF4-FFF2-40B4-BE49-F238E27FC236}">
                <a16:creationId xmlns:a16="http://schemas.microsoft.com/office/drawing/2014/main" id="{EF3F5D47-D849-4C10-A2CC-26012D3A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855" y="38772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A3</a:t>
            </a:r>
          </a:p>
        </p:txBody>
      </p:sp>
      <p:sp>
        <p:nvSpPr>
          <p:cNvPr id="15" name="Antioxidant">
            <a:extLst xmlns:a="http://schemas.openxmlformats.org/drawingml/2006/main">
              <a:ext uri="{FF2B5EF4-FFF2-40B4-BE49-F238E27FC236}">
                <a16:creationId xmlns:a16="http://schemas.microsoft.com/office/drawing/2014/main" id="{0BEB98B3-0A1E-4ED0-9E11-3256BFE90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5005" y="382963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Antioxidant</a:t>
            </a:r>
          </a:p>
        </p:txBody>
      </p:sp>
      <p:sp>
        <p:nvSpPr>
          <p:cNvPr id="16" name="Brightening">
            <a:extLst xmlns:a="http://schemas.openxmlformats.org/drawingml/2006/main">
              <a:ext uri="{FF2B5EF4-FFF2-40B4-BE49-F238E27FC236}">
                <a16:creationId xmlns:a16="http://schemas.microsoft.com/office/drawing/2014/main" id="{0B42BA5E-4914-4BDD-925B-DE5CA710A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5005" y="395746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Brightening</a:t>
            </a:r>
          </a:p>
        </p:txBody>
      </p:sp>
      <p:sp>
        <p:nvSpPr>
          <p:cNvPr id="17" name="A4">
            <a:extLst xmlns:a="http://schemas.openxmlformats.org/drawingml/2006/main">
              <a:ext uri="{FF2B5EF4-FFF2-40B4-BE49-F238E27FC236}">
                <a16:creationId xmlns:a16="http://schemas.microsoft.com/office/drawing/2014/main" id="{21B8088A-0843-4E3E-8F07-A4B791DCD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4080" y="38772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A4</a:t>
            </a:r>
          </a:p>
        </p:txBody>
      </p:sp>
      <p:sp>
        <p:nvSpPr>
          <p:cNvPr id="18" name="Anti-Glycation &amp;">
            <a:extLst xmlns:a="http://schemas.openxmlformats.org/drawingml/2006/main">
              <a:ext uri="{FF2B5EF4-FFF2-40B4-BE49-F238E27FC236}">
                <a16:creationId xmlns:a16="http://schemas.microsoft.com/office/drawing/2014/main" id="{4C9DA8AE-725F-44B9-86EA-DFA56297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2230" y="382963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Anti-Glycation &amp;</a:t>
            </a:r>
          </a:p>
        </p:txBody>
      </p:sp>
      <p:sp>
        <p:nvSpPr>
          <p:cNvPr id="19" name="Aging">
            <a:extLst xmlns:a="http://schemas.openxmlformats.org/drawingml/2006/main">
              <a:ext uri="{FF2B5EF4-FFF2-40B4-BE49-F238E27FC236}">
                <a16:creationId xmlns:a16="http://schemas.microsoft.com/office/drawing/2014/main" id="{784D71D0-926E-4B1F-94AF-A42C9D91B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2230" y="395746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Aging</a:t>
            </a:r>
          </a:p>
        </p:txBody>
      </p:sp>
      <p:sp>
        <p:nvSpPr>
          <p:cNvPr id="20" name="A5">
            <a:extLst xmlns:a="http://schemas.openxmlformats.org/drawingml/2006/main">
              <a:ext uri="{FF2B5EF4-FFF2-40B4-BE49-F238E27FC236}">
                <a16:creationId xmlns:a16="http://schemas.microsoft.com/office/drawing/2014/main" id="{1A53C826-CD9B-43AE-B15C-FBDD1D7FF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391" y="455192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A5</a:t>
            </a:r>
          </a:p>
        </p:txBody>
      </p:sp>
      <p:sp>
        <p:nvSpPr>
          <p:cNvPr id="21" name="CoQ10 Energy">
            <a:extLst xmlns:a="http://schemas.openxmlformats.org/drawingml/2006/main">
              <a:ext uri="{FF2B5EF4-FFF2-40B4-BE49-F238E27FC236}">
                <a16:creationId xmlns:a16="http://schemas.microsoft.com/office/drawing/2014/main" id="{16E290F0-C45D-4996-8394-EAC8CEF3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41" y="450429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CoQ10 Energy</a:t>
            </a:r>
          </a:p>
        </p:txBody>
      </p:sp>
      <p:sp>
        <p:nvSpPr>
          <p:cNvPr id="22" name="Film">
            <a:extLst xmlns:a="http://schemas.openxmlformats.org/drawingml/2006/main">
              <a:ext uri="{FF2B5EF4-FFF2-40B4-BE49-F238E27FC236}">
                <a16:creationId xmlns:a16="http://schemas.microsoft.com/office/drawing/2014/main" id="{8851E4BA-4602-46DD-BDA8-1D1D04E32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41" y="463212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23" name="A6">
            <a:extLst xmlns:a="http://schemas.openxmlformats.org/drawingml/2006/main">
              <a:ext uri="{FF2B5EF4-FFF2-40B4-BE49-F238E27FC236}">
                <a16:creationId xmlns:a16="http://schemas.microsoft.com/office/drawing/2014/main" id="{76C2F89F-E369-4948-954D-D5635945B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9585" y="455192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A6</a:t>
            </a:r>
          </a:p>
        </p:txBody>
      </p:sp>
      <p:sp>
        <p:nvSpPr>
          <p:cNvPr id="24" name="Ergothioneine">
            <a:extLst xmlns:a="http://schemas.openxmlformats.org/drawingml/2006/main">
              <a:ext uri="{FF2B5EF4-FFF2-40B4-BE49-F238E27FC236}">
                <a16:creationId xmlns:a16="http://schemas.microsoft.com/office/drawing/2014/main" id="{9722C057-99EC-4922-9FA5-17D9BB3F5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7735" y="450429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Ergothioneine</a:t>
            </a:r>
          </a:p>
        </p:txBody>
      </p:sp>
      <p:sp>
        <p:nvSpPr>
          <p:cNvPr id="25" name="Antioxidant">
            <a:extLst xmlns:a="http://schemas.openxmlformats.org/drawingml/2006/main">
              <a:ext uri="{FF2B5EF4-FFF2-40B4-BE49-F238E27FC236}">
                <a16:creationId xmlns:a16="http://schemas.microsoft.com/office/drawing/2014/main" id="{9E075DC1-CA5E-4513-BAAA-C0E8EBE3E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7735" y="463212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Antioxidant</a:t>
            </a:r>
          </a:p>
        </p:txBody>
      </p:sp>
      <p:sp>
        <p:nvSpPr>
          <p:cNvPr id="26" name="A7">
            <a:extLst xmlns:a="http://schemas.openxmlformats.org/drawingml/2006/main">
              <a:ext uri="{FF2B5EF4-FFF2-40B4-BE49-F238E27FC236}">
                <a16:creationId xmlns:a16="http://schemas.microsoft.com/office/drawing/2014/main" id="{43239EE3-4B45-4694-8742-7F291494B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853" y="455192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A7</a:t>
            </a:r>
          </a:p>
        </p:txBody>
      </p:sp>
      <p:sp>
        <p:nvSpPr>
          <p:cNvPr id="27" name="Menstrual Comfort">
            <a:extLst xmlns:a="http://schemas.openxmlformats.org/drawingml/2006/main">
              <a:ext uri="{FF2B5EF4-FFF2-40B4-BE49-F238E27FC236}">
                <a16:creationId xmlns:a16="http://schemas.microsoft.com/office/drawing/2014/main" id="{BF2A5B97-DA3A-4A22-9D4C-08BA25C56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5003" y="450429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Menstrual Comfort</a:t>
            </a:r>
          </a:p>
        </p:txBody>
      </p:sp>
      <p:sp>
        <p:nvSpPr>
          <p:cNvPr id="28" name="Film">
            <a:extLst xmlns:a="http://schemas.openxmlformats.org/drawingml/2006/main">
              <a:ext uri="{FF2B5EF4-FFF2-40B4-BE49-F238E27FC236}">
                <a16:creationId xmlns:a16="http://schemas.microsoft.com/office/drawing/2014/main" id="{18759FBF-6D8B-4560-AF9B-A1930D19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5003" y="463212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29" name="A8">
            <a:extLst xmlns:a="http://schemas.openxmlformats.org/drawingml/2006/main">
              <a:ext uri="{FF2B5EF4-FFF2-40B4-BE49-F238E27FC236}">
                <a16:creationId xmlns:a16="http://schemas.microsoft.com/office/drawing/2014/main" id="{0944207B-5198-46D4-9212-02479572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4021" y="455192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A8</a:t>
            </a:r>
          </a:p>
        </p:txBody>
      </p:sp>
      <p:sp>
        <p:nvSpPr>
          <p:cNvPr id="30" name="Menopause">
            <a:extLst xmlns:a="http://schemas.openxmlformats.org/drawingml/2006/main">
              <a:ext uri="{FF2B5EF4-FFF2-40B4-BE49-F238E27FC236}">
                <a16:creationId xmlns:a16="http://schemas.microsoft.com/office/drawing/2014/main" id="{F3CFC57D-4748-46FC-861C-CB6BA148E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2171" y="4504295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Menopause</a:t>
            </a:r>
          </a:p>
        </p:txBody>
      </p:sp>
      <p:sp>
        <p:nvSpPr>
          <p:cNvPr id="31" name="Support Film">
            <a:extLst xmlns:a="http://schemas.openxmlformats.org/drawingml/2006/main">
              <a:ext uri="{FF2B5EF4-FFF2-40B4-BE49-F238E27FC236}">
                <a16:creationId xmlns:a16="http://schemas.microsoft.com/office/drawing/2014/main" id="{6DDF85AA-D4EC-4169-AEE8-FA28350CA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2171" y="463212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Support Film</a:t>
            </a:r>
          </a:p>
        </p:txBody>
      </p:sp>
      <p:sp>
        <p:nvSpPr>
          <p:cNvPr id="32" name="Key Benefits">
            <a:extLst xmlns:a="http://schemas.openxmlformats.org/drawingml/2006/main">
              <a:ext uri="{FF2B5EF4-FFF2-40B4-BE49-F238E27FC236}">
                <a16:creationId xmlns:a16="http://schemas.microsoft.com/office/drawing/2014/main" id="{7CF28A20-8C6E-4C6B-BB56-B857F4BC3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966" y="5243736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Benefits</a:t>
            </a:r>
          </a:p>
        </p:txBody>
      </p:sp>
      <p:sp>
        <p:nvSpPr>
          <p:cNvPr id="33" name="Skin firmness">
            <a:extLst xmlns:a="http://schemas.openxmlformats.org/drawingml/2006/main">
              <a:ext uri="{FF2B5EF4-FFF2-40B4-BE49-F238E27FC236}">
                <a16:creationId xmlns:a16="http://schemas.microsoft.com/office/drawing/2014/main" id="{C4A72C7B-0D6B-4D20-AB20-3727E5A8B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810250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Skin firmness</a:t>
            </a:r>
          </a:p>
        </p:txBody>
      </p:sp>
      <p:sp>
        <p:nvSpPr>
          <p:cNvPr id="34" name="&amp; elasticity">
            <a:extLst xmlns:a="http://schemas.openxmlformats.org/drawingml/2006/main">
              <a:ext uri="{FF2B5EF4-FFF2-40B4-BE49-F238E27FC236}">
                <a16:creationId xmlns:a16="http://schemas.microsoft.com/office/drawing/2014/main" id="{108E7FFC-09D4-451A-9077-2564F19A5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940552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&amp; elasticity</a:t>
            </a:r>
          </a:p>
        </p:txBody>
      </p:sp>
      <p:sp>
        <p:nvSpPr>
          <p:cNvPr id="35" name="Moisture &amp;">
            <a:extLst xmlns:a="http://schemas.openxmlformats.org/drawingml/2006/main">
              <a:ext uri="{FF2B5EF4-FFF2-40B4-BE49-F238E27FC236}">
                <a16:creationId xmlns:a16="http://schemas.microsoft.com/office/drawing/2014/main" id="{06D5779C-6E89-4F79-88E7-68F98295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5810250"/>
            <a:ext cx="9810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Moisture &amp;</a:t>
            </a:r>
          </a:p>
        </p:txBody>
      </p:sp>
      <p:sp>
        <p:nvSpPr>
          <p:cNvPr id="36" name="hydration">
            <a:extLst xmlns:a="http://schemas.openxmlformats.org/drawingml/2006/main">
              <a:ext uri="{FF2B5EF4-FFF2-40B4-BE49-F238E27FC236}">
                <a16:creationId xmlns:a16="http://schemas.microsoft.com/office/drawing/2014/main" id="{A2434051-74A2-4814-9672-8DF48D5A7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5940552"/>
            <a:ext cx="9810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hydration</a:t>
            </a:r>
          </a:p>
        </p:txBody>
      </p:sp>
      <p:sp>
        <p:nvSpPr>
          <p:cNvPr id="37" name="Brightening &amp;">
            <a:extLst xmlns:a="http://schemas.openxmlformats.org/drawingml/2006/main">
              <a:ext uri="{FF2B5EF4-FFF2-40B4-BE49-F238E27FC236}">
                <a16:creationId xmlns:a16="http://schemas.microsoft.com/office/drawing/2014/main" id="{4A84F938-905B-4B2E-B744-A65CAF34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810250"/>
            <a:ext cx="1104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Brightening &amp;</a:t>
            </a:r>
          </a:p>
        </p:txBody>
      </p:sp>
      <p:sp>
        <p:nvSpPr>
          <p:cNvPr id="38" name="antioxidants">
            <a:extLst xmlns:a="http://schemas.openxmlformats.org/drawingml/2006/main">
              <a:ext uri="{FF2B5EF4-FFF2-40B4-BE49-F238E27FC236}">
                <a16:creationId xmlns:a16="http://schemas.microsoft.com/office/drawing/2014/main" id="{A7BCBCCC-5148-4381-8DF0-EEF95403A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940552"/>
            <a:ext cx="1104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antioxidants</a:t>
            </a:r>
          </a:p>
        </p:txBody>
      </p:sp>
      <p:sp>
        <p:nvSpPr>
          <p:cNvPr id="39" name="Women's health">
            <a:extLst xmlns:a="http://schemas.openxmlformats.org/drawingml/2006/main">
              <a:ext uri="{FF2B5EF4-FFF2-40B4-BE49-F238E27FC236}">
                <a16:creationId xmlns:a16="http://schemas.microsoft.com/office/drawing/2014/main" id="{03AD39A8-ECE2-4BEB-A235-03C872A44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810250"/>
            <a:ext cx="10001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Women's health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649F2A9-2FB5-48E8-A489-56D84347F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F399771-967F-4191-9266-4B9B5F3BF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38F4A66-BCEA-42E9-9A07-73879CA7CC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4c7887e05f4723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3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FA783506-26EB-46D9-96ED-6CD97DA3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4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F98D2CCF-55CB-454B-A287-DB1409931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5" name="09">
            <a:extLst xmlns:a="http://schemas.openxmlformats.org/drawingml/2006/main">
              <a:ext uri="{FF2B5EF4-FFF2-40B4-BE49-F238E27FC236}">
                <a16:creationId xmlns:a16="http://schemas.microsoft.com/office/drawing/2014/main" id="{F0E7452E-95AA-4C5A-ADA4-C78FB03B1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9452348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A73A3ED6-87C0-401D-B91B-EC34AB2723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f33d2300f64aff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Beauty, Healthy Aging &amp; Women's Health">
            <a:extLst xmlns:a="http://schemas.openxmlformats.org/drawingml/2006/main">
              <a:ext uri="{FF2B5EF4-FFF2-40B4-BE49-F238E27FC236}">
                <a16:creationId xmlns:a16="http://schemas.microsoft.com/office/drawing/2014/main" id="{2AD16BF8-7957-435B-8C0A-901E30250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Beauty, Healthy Aging &amp; Women's Health</a:t>
            </a:r>
          </a:p>
        </p:txBody>
      </p:sp>
      <p:sp>
        <p:nvSpPr>
          <p:cNvPr id="3" name="Customizable oral film solutions for skin beauty, antio">
            <a:extLst xmlns:a="http://schemas.openxmlformats.org/drawingml/2006/main">
              <a:ext uri="{FF2B5EF4-FFF2-40B4-BE49-F238E27FC236}">
                <a16:creationId xmlns:a16="http://schemas.microsoft.com/office/drawing/2014/main" id="{31C9E1F0-B2A0-4316-BC27-BDAA9E83A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solutions for skin beauty, antioxidant support, healthy aging and women's health.</a:t>
            </a:r>
          </a:p>
        </p:txBody>
      </p:sp>
      <p:sp>
        <p:nvSpPr>
          <p:cNvPr id="4" name="A1">
            <a:extLst xmlns:a="http://schemas.openxmlformats.org/drawingml/2006/main">
              <a:ext uri="{FF2B5EF4-FFF2-40B4-BE49-F238E27FC236}">
                <a16:creationId xmlns:a16="http://schemas.microsoft.com/office/drawing/2014/main" id="{ACF788AD-A4BE-4728-A3D4-362F0B6A6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A1</a:t>
            </a:r>
          </a:p>
        </p:txBody>
      </p:sp>
      <p:sp>
        <p:nvSpPr>
          <p:cNvPr id="5" name="Collagen Firming">
            <a:extLst xmlns:a="http://schemas.openxmlformats.org/drawingml/2006/main">
              <a:ext uri="{FF2B5EF4-FFF2-40B4-BE49-F238E27FC236}">
                <a16:creationId xmlns:a16="http://schemas.microsoft.com/office/drawing/2014/main" id="{ABDA2582-A511-4B81-9F18-880C7D527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Collagen Firming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60F4AADD-F5C1-499B-A22E-5869B440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FA747A80-FA23-4978-91D4-AE4A34089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Collagen peptides">
            <a:extLst xmlns:a="http://schemas.openxmlformats.org/drawingml/2006/main">
              <a:ext uri="{FF2B5EF4-FFF2-40B4-BE49-F238E27FC236}">
                <a16:creationId xmlns:a16="http://schemas.microsoft.com/office/drawing/2014/main" id="{EA767392-C1AC-4EB0-B94B-D64402F51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Collagen peptides</a:t>
            </a:r>
          </a:p>
        </p:txBody>
      </p:sp>
      <p:sp>
        <p:nvSpPr>
          <p:cNvPr id="9" name="Vitamin C">
            <a:extLst xmlns:a="http://schemas.openxmlformats.org/drawingml/2006/main">
              <a:ext uri="{FF2B5EF4-FFF2-40B4-BE49-F238E27FC236}">
                <a16:creationId xmlns:a16="http://schemas.microsoft.com/office/drawing/2014/main" id="{C1251B0F-3CD3-4440-A72C-6CE919AB6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10" name="Zinc">
            <a:extLst xmlns:a="http://schemas.openxmlformats.org/drawingml/2006/main">
              <a:ext uri="{FF2B5EF4-FFF2-40B4-BE49-F238E27FC236}">
                <a16:creationId xmlns:a16="http://schemas.microsoft.com/office/drawing/2014/main" id="{0F418A41-4C0A-4371-9723-6ED6A2B6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550569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Zinc</a:t>
            </a:r>
          </a:p>
        </p:txBody>
      </p:sp>
      <p:sp>
        <p:nvSpPr>
          <p:cNvPr id="11" name="Benefits">
            <a:extLst xmlns:a="http://schemas.openxmlformats.org/drawingml/2006/main">
              <a:ext uri="{FF2B5EF4-FFF2-40B4-BE49-F238E27FC236}">
                <a16:creationId xmlns:a16="http://schemas.microsoft.com/office/drawing/2014/main" id="{54AB6493-A8F0-43F4-93F9-8B98D5FD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2" name="Skin elasticity and firmness">
            <a:extLst xmlns:a="http://schemas.openxmlformats.org/drawingml/2006/main">
              <a:ext uri="{FF2B5EF4-FFF2-40B4-BE49-F238E27FC236}">
                <a16:creationId xmlns:a16="http://schemas.microsoft.com/office/drawing/2014/main" id="{84903731-8DB4-472E-B038-21A06047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Skin elasticity and firmness</a:t>
            </a:r>
          </a:p>
        </p:txBody>
      </p:sp>
      <p:sp>
        <p:nvSpPr>
          <p:cNvPr id="13" name="Healthy skin structure">
            <a:extLst xmlns:a="http://schemas.openxmlformats.org/drawingml/2006/main">
              <a:ext uri="{FF2B5EF4-FFF2-40B4-BE49-F238E27FC236}">
                <a16:creationId xmlns:a16="http://schemas.microsoft.com/office/drawing/2014/main" id="{6283A301-C74E-48F4-A19A-B8F65CB8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skin structure</a:t>
            </a:r>
          </a:p>
        </p:txBody>
      </p:sp>
      <p:sp>
        <p:nvSpPr>
          <p:cNvPr id="14" name="Healthy skin appearance">
            <a:extLst xmlns:a="http://schemas.openxmlformats.org/drawingml/2006/main">
              <a:ext uri="{FF2B5EF4-FFF2-40B4-BE49-F238E27FC236}">
                <a16:creationId xmlns:a16="http://schemas.microsoft.com/office/drawing/2014/main" id="{5C48D94F-CED6-4FE1-86A1-B8AF85E57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skin appearance</a:t>
            </a:r>
          </a:p>
        </p:txBody>
      </p:sp>
      <p:sp>
        <p:nvSpPr>
          <p:cNvPr id="15" name="A2">
            <a:extLst xmlns:a="http://schemas.openxmlformats.org/drawingml/2006/main">
              <a:ext uri="{FF2B5EF4-FFF2-40B4-BE49-F238E27FC236}">
                <a16:creationId xmlns:a16="http://schemas.microsoft.com/office/drawing/2014/main" id="{FCC3A406-0700-4DF2-9503-BC6A6E1E1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A2</a:t>
            </a:r>
          </a:p>
        </p:txBody>
      </p:sp>
      <p:sp>
        <p:nvSpPr>
          <p:cNvPr id="16" name="Hyaluronic Acid">
            <a:extLst xmlns:a="http://schemas.openxmlformats.org/drawingml/2006/main">
              <a:ext uri="{FF2B5EF4-FFF2-40B4-BE49-F238E27FC236}">
                <a16:creationId xmlns:a16="http://schemas.microsoft.com/office/drawing/2014/main" id="{06E1402A-6CD1-466B-99E2-02BBCD89D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Hyaluronic Acid</a:t>
            </a:r>
          </a:p>
        </p:txBody>
      </p:sp>
      <p:sp>
        <p:nvSpPr>
          <p:cNvPr id="17" name="Hydration">
            <a:extLst xmlns:a="http://schemas.openxmlformats.org/drawingml/2006/main">
              <a:ext uri="{FF2B5EF4-FFF2-40B4-BE49-F238E27FC236}">
                <a16:creationId xmlns:a16="http://schemas.microsoft.com/office/drawing/2014/main" id="{8D8EEB52-DD40-4166-8209-7CFC1CE39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Hydration</a:t>
            </a:r>
          </a:p>
        </p:txBody>
      </p:sp>
      <p:sp>
        <p:nvSpPr>
          <p:cNvPr id="18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4A6BE639-CC3B-4B1A-A6AF-98B69CB86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9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004289BB-F57F-4D96-91C0-9A03F2E10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0" name="Hyaluronic acid">
            <a:extLst xmlns:a="http://schemas.openxmlformats.org/drawingml/2006/main">
              <a:ext uri="{FF2B5EF4-FFF2-40B4-BE49-F238E27FC236}">
                <a16:creationId xmlns:a16="http://schemas.microsoft.com/office/drawing/2014/main" id="{FA825F6C-EDBC-4C05-A223-CAB5812C2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Hyaluronic acid</a:t>
            </a:r>
          </a:p>
        </p:txBody>
      </p:sp>
      <p:sp>
        <p:nvSpPr>
          <p:cNvPr id="21" name="Vitamin C">
            <a:extLst xmlns:a="http://schemas.openxmlformats.org/drawingml/2006/main">
              <a:ext uri="{FF2B5EF4-FFF2-40B4-BE49-F238E27FC236}">
                <a16:creationId xmlns:a16="http://schemas.microsoft.com/office/drawing/2014/main" id="{B654136C-02E2-457A-81AB-6C59E2D81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22" name="Benefits">
            <a:extLst xmlns:a="http://schemas.openxmlformats.org/drawingml/2006/main">
              <a:ext uri="{FF2B5EF4-FFF2-40B4-BE49-F238E27FC236}">
                <a16:creationId xmlns:a16="http://schemas.microsoft.com/office/drawing/2014/main" id="{176756CB-2E95-4197-8BD9-EBE64A3A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3" name="Moisturization and hydration">
            <a:extLst xmlns:a="http://schemas.openxmlformats.org/drawingml/2006/main">
              <a:ext uri="{FF2B5EF4-FFF2-40B4-BE49-F238E27FC236}">
                <a16:creationId xmlns:a16="http://schemas.microsoft.com/office/drawing/2014/main" id="{114D0791-8218-434B-ADB2-0EFA16CFA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Moisturization and hydration</a:t>
            </a:r>
          </a:p>
        </p:txBody>
      </p:sp>
      <p:sp>
        <p:nvSpPr>
          <p:cNvPr id="24" name="Maintains skin moisture">
            <a:extLst xmlns:a="http://schemas.openxmlformats.org/drawingml/2006/main">
              <a:ext uri="{FF2B5EF4-FFF2-40B4-BE49-F238E27FC236}">
                <a16:creationId xmlns:a16="http://schemas.microsoft.com/office/drawing/2014/main" id="{6162AB6B-1B39-405D-B41C-2CCEBC69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Maintains skin moisture</a:t>
            </a:r>
          </a:p>
        </p:txBody>
      </p:sp>
      <p:sp>
        <p:nvSpPr>
          <p:cNvPr id="25" name="Smooth skin support">
            <a:extLst xmlns:a="http://schemas.openxmlformats.org/drawingml/2006/main">
              <a:ext uri="{FF2B5EF4-FFF2-40B4-BE49-F238E27FC236}">
                <a16:creationId xmlns:a16="http://schemas.microsoft.com/office/drawing/2014/main" id="{AD5271A9-EE13-4549-A8DF-A8BE956DF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Smooth skin support</a:t>
            </a:r>
          </a:p>
        </p:txBody>
      </p:sp>
      <p:sp>
        <p:nvSpPr>
          <p:cNvPr id="26" name="A3">
            <a:extLst xmlns:a="http://schemas.openxmlformats.org/drawingml/2006/main">
              <a:ext uri="{FF2B5EF4-FFF2-40B4-BE49-F238E27FC236}">
                <a16:creationId xmlns:a16="http://schemas.microsoft.com/office/drawing/2014/main" id="{A4B57887-3692-451A-B920-21F731E49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A3</a:t>
            </a:r>
          </a:p>
        </p:txBody>
      </p:sp>
      <p:sp>
        <p:nvSpPr>
          <p:cNvPr id="27" name="Antioxidant">
            <a:extLst xmlns:a="http://schemas.openxmlformats.org/drawingml/2006/main">
              <a:ext uri="{FF2B5EF4-FFF2-40B4-BE49-F238E27FC236}">
                <a16:creationId xmlns:a16="http://schemas.microsoft.com/office/drawing/2014/main" id="{FB59BA0C-10FC-4EB5-83B2-1104218E8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Antioxidant</a:t>
            </a:r>
          </a:p>
        </p:txBody>
      </p:sp>
      <p:sp>
        <p:nvSpPr>
          <p:cNvPr id="28" name="Brightening">
            <a:extLst xmlns:a="http://schemas.openxmlformats.org/drawingml/2006/main">
              <a:ext uri="{FF2B5EF4-FFF2-40B4-BE49-F238E27FC236}">
                <a16:creationId xmlns:a16="http://schemas.microsoft.com/office/drawing/2014/main" id="{A03FB905-7E40-42E4-AF6C-E80AC6ECB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Brightening</a:t>
            </a:r>
          </a:p>
        </p:txBody>
      </p:sp>
      <p:sp>
        <p:nvSpPr>
          <p:cNvPr id="29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246590F3-6EB9-4269-847B-FAE2C0E86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0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8FF2ADFC-D6B8-4AE5-94EC-EDBCADFF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1" name="Glutathione">
            <a:extLst xmlns:a="http://schemas.openxmlformats.org/drawingml/2006/main">
              <a:ext uri="{FF2B5EF4-FFF2-40B4-BE49-F238E27FC236}">
                <a16:creationId xmlns:a16="http://schemas.microsoft.com/office/drawing/2014/main" id="{9A60A141-7BF0-4103-89A7-28AD15C31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Glutathione</a:t>
            </a:r>
          </a:p>
        </p:txBody>
      </p:sp>
      <p:sp>
        <p:nvSpPr>
          <p:cNvPr id="32" name="Vitamin C">
            <a:extLst xmlns:a="http://schemas.openxmlformats.org/drawingml/2006/main">
              <a:ext uri="{FF2B5EF4-FFF2-40B4-BE49-F238E27FC236}">
                <a16:creationId xmlns:a16="http://schemas.microsoft.com/office/drawing/2014/main" id="{D320600A-28B2-4807-93B1-758DC8FDB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33" name="Benefits">
            <a:extLst xmlns:a="http://schemas.openxmlformats.org/drawingml/2006/main">
              <a:ext uri="{FF2B5EF4-FFF2-40B4-BE49-F238E27FC236}">
                <a16:creationId xmlns:a16="http://schemas.microsoft.com/office/drawing/2014/main" id="{EE9454EF-1B3B-43B3-A530-C6BF04F4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4" name="Antioxidant and brightening">
            <a:extLst xmlns:a="http://schemas.openxmlformats.org/drawingml/2006/main">
              <a:ext uri="{FF2B5EF4-FFF2-40B4-BE49-F238E27FC236}">
                <a16:creationId xmlns:a16="http://schemas.microsoft.com/office/drawing/2014/main" id="{F4766AB8-6EFE-485D-9F62-8EF6EC084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and brightening</a:t>
            </a:r>
          </a:p>
        </p:txBody>
      </p:sp>
      <p:sp>
        <p:nvSpPr>
          <p:cNvPr id="35" name="Oxidative stress protection">
            <a:extLst xmlns:a="http://schemas.openxmlformats.org/drawingml/2006/main">
              <a:ext uri="{FF2B5EF4-FFF2-40B4-BE49-F238E27FC236}">
                <a16:creationId xmlns:a16="http://schemas.microsoft.com/office/drawing/2014/main" id="{5D545132-7785-4990-BE0E-464F0512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Oxidative stress protection</a:t>
            </a:r>
          </a:p>
        </p:txBody>
      </p:sp>
      <p:sp>
        <p:nvSpPr>
          <p:cNvPr id="36" name="Even skin tone support">
            <a:extLst xmlns:a="http://schemas.openxmlformats.org/drawingml/2006/main">
              <a:ext uri="{FF2B5EF4-FFF2-40B4-BE49-F238E27FC236}">
                <a16:creationId xmlns:a16="http://schemas.microsoft.com/office/drawing/2014/main" id="{9704FD97-6930-4485-99B7-640274959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Even skin tone support</a:t>
            </a:r>
          </a:p>
        </p:txBody>
      </p:sp>
      <p:sp>
        <p:nvSpPr>
          <p:cNvPr id="37" name="A4">
            <a:extLst xmlns:a="http://schemas.openxmlformats.org/drawingml/2006/main">
              <a:ext uri="{FF2B5EF4-FFF2-40B4-BE49-F238E27FC236}">
                <a16:creationId xmlns:a16="http://schemas.microsoft.com/office/drawing/2014/main" id="{42A2FF16-888E-4EC3-A95C-91C87F57D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A4</a:t>
            </a:r>
          </a:p>
        </p:txBody>
      </p:sp>
      <p:sp>
        <p:nvSpPr>
          <p:cNvPr id="38" name="Anti-Glycation &amp;">
            <a:extLst xmlns:a="http://schemas.openxmlformats.org/drawingml/2006/main">
              <a:ext uri="{FF2B5EF4-FFF2-40B4-BE49-F238E27FC236}">
                <a16:creationId xmlns:a16="http://schemas.microsoft.com/office/drawing/2014/main" id="{072EB088-ACBE-4FE1-B8E1-297E6379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Anti-Glycation &amp;</a:t>
            </a:r>
          </a:p>
        </p:txBody>
      </p:sp>
      <p:sp>
        <p:nvSpPr>
          <p:cNvPr id="39" name="Healthy Aging">
            <a:extLst xmlns:a="http://schemas.openxmlformats.org/drawingml/2006/main">
              <a:ext uri="{FF2B5EF4-FFF2-40B4-BE49-F238E27FC236}">
                <a16:creationId xmlns:a16="http://schemas.microsoft.com/office/drawing/2014/main" id="{9CA8565C-7850-4932-A0F4-4847E007C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Healthy Aging</a:t>
            </a:r>
          </a:p>
        </p:txBody>
      </p:sp>
      <p:sp>
        <p:nvSpPr>
          <p:cNvPr id="40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ABD91BD3-8BDF-4281-896F-14EFABB82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41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4013AB33-2F7F-4D66-B654-200F7ACAE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42" name="Carnosine">
            <a:extLst xmlns:a="http://schemas.openxmlformats.org/drawingml/2006/main">
              <a:ext uri="{FF2B5EF4-FFF2-40B4-BE49-F238E27FC236}">
                <a16:creationId xmlns:a16="http://schemas.microsoft.com/office/drawing/2014/main" id="{1351F0D1-63D9-41C1-891D-9362C5C17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Carnosine</a:t>
            </a:r>
          </a:p>
        </p:txBody>
      </p:sp>
      <p:sp>
        <p:nvSpPr>
          <p:cNvPr id="43" name="OPC (proanthocyanidins)">
            <a:extLst xmlns:a="http://schemas.openxmlformats.org/drawingml/2006/main">
              <a:ext uri="{FF2B5EF4-FFF2-40B4-BE49-F238E27FC236}">
                <a16:creationId xmlns:a16="http://schemas.microsoft.com/office/drawing/2014/main" id="{112F38A4-B197-4499-BE59-56A475249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OPC (proanthocyanidins)</a:t>
            </a:r>
          </a:p>
        </p:txBody>
      </p:sp>
      <p:sp>
        <p:nvSpPr>
          <p:cNvPr id="44" name="Benefits">
            <a:extLst xmlns:a="http://schemas.openxmlformats.org/drawingml/2006/main">
              <a:ext uri="{FF2B5EF4-FFF2-40B4-BE49-F238E27FC236}">
                <a16:creationId xmlns:a16="http://schemas.microsoft.com/office/drawing/2014/main" id="{9E034C0F-370D-4765-863C-B4BCD68F5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5" name="Anti-glycation support">
            <a:extLst xmlns:a="http://schemas.openxmlformats.org/drawingml/2006/main">
              <a:ext uri="{FF2B5EF4-FFF2-40B4-BE49-F238E27FC236}">
                <a16:creationId xmlns:a16="http://schemas.microsoft.com/office/drawing/2014/main" id="{EC56CE57-1B2B-4B25-8B65-7787EE051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Anti-glycation support</a:t>
            </a:r>
          </a:p>
        </p:txBody>
      </p:sp>
      <p:sp>
        <p:nvSpPr>
          <p:cNvPr id="46" name="Healthy aging support">
            <a:extLst xmlns:a="http://schemas.openxmlformats.org/drawingml/2006/main">
              <a:ext uri="{FF2B5EF4-FFF2-40B4-BE49-F238E27FC236}">
                <a16:creationId xmlns:a16="http://schemas.microsoft.com/office/drawing/2014/main" id="{02BB56B6-18C0-4E15-B15D-10802C000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aging support</a:t>
            </a:r>
          </a:p>
        </p:txBody>
      </p:sp>
      <p:sp>
        <p:nvSpPr>
          <p:cNvPr id="47" name="Skin vitality support">
            <a:extLst xmlns:a="http://schemas.openxmlformats.org/drawingml/2006/main">
              <a:ext uri="{FF2B5EF4-FFF2-40B4-BE49-F238E27FC236}">
                <a16:creationId xmlns:a16="http://schemas.microsoft.com/office/drawing/2014/main" id="{67439FB1-DD1E-4486-A0E3-FCBAF571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Skin vitality support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A3EED0F-438B-4ED4-B288-E7DB946A0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ADFFFBF-04B8-4F0C-BC8B-36FF7A463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FA4AE5A-601F-4676-9FF4-054F9EF3AA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c4ab927e43403a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51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FE94FE94-B902-4C64-BAC0-A75224CB6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52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CB4E03BF-6DC6-4DA0-B566-EA8A1C67F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53" name="10">
            <a:extLst xmlns:a="http://schemas.openxmlformats.org/drawingml/2006/main">
              <a:ext uri="{FF2B5EF4-FFF2-40B4-BE49-F238E27FC236}">
                <a16:creationId xmlns:a16="http://schemas.microsoft.com/office/drawing/2014/main" id="{95F81E99-BF62-4475-B78A-686C3352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946866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DFD945A-E6FB-4C5F-AE5E-751B2ECCBD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b3302ac3b04f92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Beauty, Healthy Aging &amp; Women's Health">
            <a:extLst xmlns:a="http://schemas.openxmlformats.org/drawingml/2006/main">
              <a:ext uri="{FF2B5EF4-FFF2-40B4-BE49-F238E27FC236}">
                <a16:creationId xmlns:a16="http://schemas.microsoft.com/office/drawing/2014/main" id="{35B09FA2-C019-44CA-939A-7BE73C5D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Beauty, Healthy Aging &amp; Women's Health</a:t>
            </a:r>
          </a:p>
        </p:txBody>
      </p:sp>
      <p:sp>
        <p:nvSpPr>
          <p:cNvPr id="3" name="Customizable oral film solutions for skin beauty, antio">
            <a:extLst xmlns:a="http://schemas.openxmlformats.org/drawingml/2006/main">
              <a:ext uri="{FF2B5EF4-FFF2-40B4-BE49-F238E27FC236}">
                <a16:creationId xmlns:a16="http://schemas.microsoft.com/office/drawing/2014/main" id="{473D8B0F-2BE4-48C7-A83F-D3C383BCB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solutions for skin beauty, antioxidant support, healthy aging and women's health.</a:t>
            </a:r>
          </a:p>
        </p:txBody>
      </p:sp>
      <p:sp>
        <p:nvSpPr>
          <p:cNvPr id="4" name="A5">
            <a:extLst xmlns:a="http://schemas.openxmlformats.org/drawingml/2006/main">
              <a:ext uri="{FF2B5EF4-FFF2-40B4-BE49-F238E27FC236}">
                <a16:creationId xmlns:a16="http://schemas.microsoft.com/office/drawing/2014/main" id="{EFBAD018-4515-4D48-BB1E-D42CB9E0F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A5</a:t>
            </a:r>
          </a:p>
        </p:txBody>
      </p:sp>
      <p:sp>
        <p:nvSpPr>
          <p:cNvPr id="5" name="CoQ10 Energy">
            <a:extLst xmlns:a="http://schemas.openxmlformats.org/drawingml/2006/main">
              <a:ext uri="{FF2B5EF4-FFF2-40B4-BE49-F238E27FC236}">
                <a16:creationId xmlns:a16="http://schemas.microsoft.com/office/drawing/2014/main" id="{5FAB74E9-D3BD-4F3E-AD0D-CEC33A72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CoQ10 Energy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9DA113E3-855D-4DAF-BA7F-BB98FA69C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846E7A2C-87A7-4A59-A144-08B4AB958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Coenzyme Q10">
            <a:extLst xmlns:a="http://schemas.openxmlformats.org/drawingml/2006/main">
              <a:ext uri="{FF2B5EF4-FFF2-40B4-BE49-F238E27FC236}">
                <a16:creationId xmlns:a16="http://schemas.microsoft.com/office/drawing/2014/main" id="{5A29552F-0159-4AEE-881A-AFD50DA7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Coenzyme Q10</a:t>
            </a:r>
          </a:p>
        </p:txBody>
      </p:sp>
      <p:sp>
        <p:nvSpPr>
          <p:cNvPr id="9" name="Vitamin B2">
            <a:extLst xmlns:a="http://schemas.openxmlformats.org/drawingml/2006/main">
              <a:ext uri="{FF2B5EF4-FFF2-40B4-BE49-F238E27FC236}">
                <a16:creationId xmlns:a16="http://schemas.microsoft.com/office/drawing/2014/main" id="{18A6C748-10F8-4A9E-9533-36DC95E7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B2</a:t>
            </a:r>
          </a:p>
        </p:txBody>
      </p:sp>
      <p:sp>
        <p:nvSpPr>
          <p:cNvPr id="10" name="Benefits">
            <a:extLst xmlns:a="http://schemas.openxmlformats.org/drawingml/2006/main">
              <a:ext uri="{FF2B5EF4-FFF2-40B4-BE49-F238E27FC236}">
                <a16:creationId xmlns:a16="http://schemas.microsoft.com/office/drawing/2014/main" id="{449B3B20-B4D2-4986-8DAE-6CECDA4F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1" name="Cellular energy support">
            <a:extLst xmlns:a="http://schemas.openxmlformats.org/drawingml/2006/main">
              <a:ext uri="{FF2B5EF4-FFF2-40B4-BE49-F238E27FC236}">
                <a16:creationId xmlns:a16="http://schemas.microsoft.com/office/drawing/2014/main" id="{48537BCC-C240-4DF3-8220-918D71D61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Cellular energy support</a:t>
            </a:r>
          </a:p>
        </p:txBody>
      </p:sp>
      <p:sp>
        <p:nvSpPr>
          <p:cNvPr id="12" name="Antioxidant support">
            <a:extLst xmlns:a="http://schemas.openxmlformats.org/drawingml/2006/main">
              <a:ext uri="{FF2B5EF4-FFF2-40B4-BE49-F238E27FC236}">
                <a16:creationId xmlns:a16="http://schemas.microsoft.com/office/drawing/2014/main" id="{EFF5FE67-AC8A-4148-987C-EDFE472A2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support</a:t>
            </a:r>
          </a:p>
        </p:txBody>
      </p:sp>
      <p:sp>
        <p:nvSpPr>
          <p:cNvPr id="13" name="Daily vitality support">
            <a:extLst xmlns:a="http://schemas.openxmlformats.org/drawingml/2006/main">
              <a:ext uri="{FF2B5EF4-FFF2-40B4-BE49-F238E27FC236}">
                <a16:creationId xmlns:a16="http://schemas.microsoft.com/office/drawing/2014/main" id="{F72AD041-3C17-4908-BCDB-64F468027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vitality support</a:t>
            </a:r>
          </a:p>
        </p:txBody>
      </p:sp>
      <p:sp>
        <p:nvSpPr>
          <p:cNvPr id="14" name="A6">
            <a:extLst xmlns:a="http://schemas.openxmlformats.org/drawingml/2006/main">
              <a:ext uri="{FF2B5EF4-FFF2-40B4-BE49-F238E27FC236}">
                <a16:creationId xmlns:a16="http://schemas.microsoft.com/office/drawing/2014/main" id="{88A44B61-375A-4B96-BF6B-A82A40159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A6</a:t>
            </a:r>
          </a:p>
        </p:txBody>
      </p:sp>
      <p:sp>
        <p:nvSpPr>
          <p:cNvPr id="15" name="Ergothioneine">
            <a:extLst xmlns:a="http://schemas.openxmlformats.org/drawingml/2006/main">
              <a:ext uri="{FF2B5EF4-FFF2-40B4-BE49-F238E27FC236}">
                <a16:creationId xmlns:a16="http://schemas.microsoft.com/office/drawing/2014/main" id="{1B27D023-F7AC-48C2-9897-A70ECC931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Ergothioneine</a:t>
            </a:r>
          </a:p>
        </p:txBody>
      </p:sp>
      <p:sp>
        <p:nvSpPr>
          <p:cNvPr id="16" name="Antioxidant">
            <a:extLst xmlns:a="http://schemas.openxmlformats.org/drawingml/2006/main">
              <a:ext uri="{FF2B5EF4-FFF2-40B4-BE49-F238E27FC236}">
                <a16:creationId xmlns:a16="http://schemas.microsoft.com/office/drawing/2014/main" id="{8CE911CC-355C-4C24-B6BC-AC894B9C4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Antioxidant</a:t>
            </a:r>
          </a:p>
        </p:txBody>
      </p:sp>
      <p:sp>
        <p:nvSpPr>
          <p:cNvPr id="1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F8164C87-FB6E-45CD-97AD-234D40FBD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3BAF4D96-5B20-4B7B-9D15-DD344AC2A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9" name="Ergothioneine">
            <a:extLst xmlns:a="http://schemas.openxmlformats.org/drawingml/2006/main">
              <a:ext uri="{FF2B5EF4-FFF2-40B4-BE49-F238E27FC236}">
                <a16:creationId xmlns:a16="http://schemas.microsoft.com/office/drawing/2014/main" id="{829E4996-DFBC-48D2-A5F9-63BE76EF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Ergothioneine</a:t>
            </a:r>
          </a:p>
        </p:txBody>
      </p:sp>
      <p:sp>
        <p:nvSpPr>
          <p:cNvPr id="20" name="Vitamin C">
            <a:extLst xmlns:a="http://schemas.openxmlformats.org/drawingml/2006/main">
              <a:ext uri="{FF2B5EF4-FFF2-40B4-BE49-F238E27FC236}">
                <a16:creationId xmlns:a16="http://schemas.microsoft.com/office/drawing/2014/main" id="{D8A4EAA7-7708-4410-920E-4E0A2B4E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21" name="Benefits">
            <a:extLst xmlns:a="http://schemas.openxmlformats.org/drawingml/2006/main">
              <a:ext uri="{FF2B5EF4-FFF2-40B4-BE49-F238E27FC236}">
                <a16:creationId xmlns:a16="http://schemas.microsoft.com/office/drawing/2014/main" id="{C76FE31C-3D09-4A91-B92E-697242945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2" name="Antioxidant action">
            <a:extLst xmlns:a="http://schemas.openxmlformats.org/drawingml/2006/main">
              <a:ext uri="{FF2B5EF4-FFF2-40B4-BE49-F238E27FC236}">
                <a16:creationId xmlns:a16="http://schemas.microsoft.com/office/drawing/2014/main" id="{F4E10417-2418-4C4F-B43E-C170648D1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action</a:t>
            </a:r>
          </a:p>
        </p:txBody>
      </p:sp>
      <p:sp>
        <p:nvSpPr>
          <p:cNvPr id="23" name="Cellular protection support">
            <a:extLst xmlns:a="http://schemas.openxmlformats.org/drawingml/2006/main">
              <a:ext uri="{FF2B5EF4-FFF2-40B4-BE49-F238E27FC236}">
                <a16:creationId xmlns:a16="http://schemas.microsoft.com/office/drawing/2014/main" id="{C83C947F-3ECE-49B8-9416-8EA532B2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Cellular protection support</a:t>
            </a:r>
          </a:p>
        </p:txBody>
      </p:sp>
      <p:sp>
        <p:nvSpPr>
          <p:cNvPr id="24" name="Healthy aging support">
            <a:extLst xmlns:a="http://schemas.openxmlformats.org/drawingml/2006/main">
              <a:ext uri="{FF2B5EF4-FFF2-40B4-BE49-F238E27FC236}">
                <a16:creationId xmlns:a16="http://schemas.microsoft.com/office/drawing/2014/main" id="{75AA505D-79E2-4667-B7A0-36BD3FF18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aging support</a:t>
            </a:r>
          </a:p>
        </p:txBody>
      </p:sp>
      <p:sp>
        <p:nvSpPr>
          <p:cNvPr id="25" name="A7">
            <a:extLst xmlns:a="http://schemas.openxmlformats.org/drawingml/2006/main">
              <a:ext uri="{FF2B5EF4-FFF2-40B4-BE49-F238E27FC236}">
                <a16:creationId xmlns:a16="http://schemas.microsoft.com/office/drawing/2014/main" id="{C4A81BCC-1AD0-422F-B586-DAC0110A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A7</a:t>
            </a:r>
          </a:p>
        </p:txBody>
      </p:sp>
      <p:sp>
        <p:nvSpPr>
          <p:cNvPr id="26" name="Menstrual Comfort">
            <a:extLst xmlns:a="http://schemas.openxmlformats.org/drawingml/2006/main">
              <a:ext uri="{FF2B5EF4-FFF2-40B4-BE49-F238E27FC236}">
                <a16:creationId xmlns:a16="http://schemas.microsoft.com/office/drawing/2014/main" id="{20E0CA87-B0DC-4EB3-AE1C-0B19A9B29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Menstrual Comfort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4863B3C1-DB10-49C2-9EF7-44C28D84D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FC5E34E8-FB59-441D-8107-991DE8EA2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Magnesium">
            <a:extLst xmlns:a="http://schemas.openxmlformats.org/drawingml/2006/main">
              <a:ext uri="{FF2B5EF4-FFF2-40B4-BE49-F238E27FC236}">
                <a16:creationId xmlns:a16="http://schemas.microsoft.com/office/drawing/2014/main" id="{C4AEB313-418F-4827-9F31-E9DBC08A8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30" name="Vitamin B6">
            <a:extLst xmlns:a="http://schemas.openxmlformats.org/drawingml/2006/main">
              <a:ext uri="{FF2B5EF4-FFF2-40B4-BE49-F238E27FC236}">
                <a16:creationId xmlns:a16="http://schemas.microsoft.com/office/drawing/2014/main" id="{4EBE3340-96EB-439E-876C-D3BCFC7B9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B6</a:t>
            </a:r>
          </a:p>
        </p:txBody>
      </p:sp>
      <p:sp>
        <p:nvSpPr>
          <p:cNvPr id="31" name="Benefits">
            <a:extLst xmlns:a="http://schemas.openxmlformats.org/drawingml/2006/main">
              <a:ext uri="{FF2B5EF4-FFF2-40B4-BE49-F238E27FC236}">
                <a16:creationId xmlns:a16="http://schemas.microsoft.com/office/drawing/2014/main" id="{B4C996D9-EEB2-4189-8CCF-4737A36E5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2" name="Menstrual health support">
            <a:extLst xmlns:a="http://schemas.openxmlformats.org/drawingml/2006/main">
              <a:ext uri="{FF2B5EF4-FFF2-40B4-BE49-F238E27FC236}">
                <a16:creationId xmlns:a16="http://schemas.microsoft.com/office/drawing/2014/main" id="{D1F46ED2-798F-4AF0-ADF2-5954393FD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Menstrual health support</a:t>
            </a:r>
          </a:p>
        </p:txBody>
      </p:sp>
      <p:sp>
        <p:nvSpPr>
          <p:cNvPr id="33" name="Muscle relaxation support">
            <a:extLst xmlns:a="http://schemas.openxmlformats.org/drawingml/2006/main">
              <a:ext uri="{FF2B5EF4-FFF2-40B4-BE49-F238E27FC236}">
                <a16:creationId xmlns:a16="http://schemas.microsoft.com/office/drawing/2014/main" id="{C6CD71C2-0A93-4C39-919C-F737D7A1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relaxation support</a:t>
            </a:r>
          </a:p>
        </p:txBody>
      </p:sp>
      <p:sp>
        <p:nvSpPr>
          <p:cNvPr id="34" name="Menstrual comfort support">
            <a:extLst xmlns:a="http://schemas.openxmlformats.org/drawingml/2006/main">
              <a:ext uri="{FF2B5EF4-FFF2-40B4-BE49-F238E27FC236}">
                <a16:creationId xmlns:a16="http://schemas.microsoft.com/office/drawing/2014/main" id="{E71CAD09-4192-4F8B-8523-62373616A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Menstrual comfort support</a:t>
            </a:r>
          </a:p>
        </p:txBody>
      </p:sp>
      <p:sp>
        <p:nvSpPr>
          <p:cNvPr id="35" name="A8">
            <a:extLst xmlns:a="http://schemas.openxmlformats.org/drawingml/2006/main">
              <a:ext uri="{FF2B5EF4-FFF2-40B4-BE49-F238E27FC236}">
                <a16:creationId xmlns:a16="http://schemas.microsoft.com/office/drawing/2014/main" id="{678FF707-489B-4C42-A403-93642355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776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7768"/>
                </a:solidFill>
                <a:latin typeface="Arial"/>
                <a:ea typeface="Arial"/>
                <a:cs typeface="Arial"/>
              </a:rPr>
              <a:t>A8</a:t>
            </a:r>
          </a:p>
        </p:txBody>
      </p:sp>
      <p:sp>
        <p:nvSpPr>
          <p:cNvPr id="36" name="Menopause Support">
            <a:extLst xmlns:a="http://schemas.openxmlformats.org/drawingml/2006/main">
              <a:ext uri="{FF2B5EF4-FFF2-40B4-BE49-F238E27FC236}">
                <a16:creationId xmlns:a16="http://schemas.microsoft.com/office/drawing/2014/main" id="{D83C9F2A-BE59-47EB-B979-78D2CFB1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Menopause Support</a:t>
            </a:r>
          </a:p>
        </p:txBody>
      </p:sp>
      <p:sp>
        <p:nvSpPr>
          <p:cNvPr id="3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5D635DE6-E8A2-4DE1-A5FD-22826707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283AE412-38B2-46FA-A2D6-56E4DF3BD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9" name="Soy isoflavones">
            <a:extLst xmlns:a="http://schemas.openxmlformats.org/drawingml/2006/main">
              <a:ext uri="{FF2B5EF4-FFF2-40B4-BE49-F238E27FC236}">
                <a16:creationId xmlns:a16="http://schemas.microsoft.com/office/drawing/2014/main" id="{5ABDB385-0212-4C5C-B25F-2339DEA3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Soy isoflavones</a:t>
            </a:r>
          </a:p>
        </p:txBody>
      </p:sp>
      <p:sp>
        <p:nvSpPr>
          <p:cNvPr id="40" name="Calcium">
            <a:extLst xmlns:a="http://schemas.openxmlformats.org/drawingml/2006/main">
              <a:ext uri="{FF2B5EF4-FFF2-40B4-BE49-F238E27FC236}">
                <a16:creationId xmlns:a16="http://schemas.microsoft.com/office/drawing/2014/main" id="{DAAF06CB-15F7-4926-87CA-7CC256041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Calcium</a:t>
            </a:r>
          </a:p>
        </p:txBody>
      </p:sp>
      <p:sp>
        <p:nvSpPr>
          <p:cNvPr id="41" name="Vitamin D">
            <a:extLst xmlns:a="http://schemas.openxmlformats.org/drawingml/2006/main">
              <a:ext uri="{FF2B5EF4-FFF2-40B4-BE49-F238E27FC236}">
                <a16:creationId xmlns:a16="http://schemas.microsoft.com/office/drawing/2014/main" id="{3CD74BDD-14E4-45FF-B58E-26211E893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550569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D</a:t>
            </a:r>
          </a:p>
        </p:txBody>
      </p:sp>
      <p:sp>
        <p:nvSpPr>
          <p:cNvPr id="42" name="Benefits">
            <a:extLst xmlns:a="http://schemas.openxmlformats.org/drawingml/2006/main">
              <a:ext uri="{FF2B5EF4-FFF2-40B4-BE49-F238E27FC236}">
                <a16:creationId xmlns:a16="http://schemas.microsoft.com/office/drawing/2014/main" id="{EEF48C9B-EAA1-4C86-A1C4-A8E853C1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3" name="Menopause health support">
            <a:extLst xmlns:a="http://schemas.openxmlformats.org/drawingml/2006/main">
              <a:ext uri="{FF2B5EF4-FFF2-40B4-BE49-F238E27FC236}">
                <a16:creationId xmlns:a16="http://schemas.microsoft.com/office/drawing/2014/main" id="{71DB82C6-BB78-4B13-91F5-20CF1E1F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Menopause health support</a:t>
            </a:r>
          </a:p>
        </p:txBody>
      </p:sp>
      <p:sp>
        <p:nvSpPr>
          <p:cNvPr id="44" name="Bone health support">
            <a:extLst xmlns:a="http://schemas.openxmlformats.org/drawingml/2006/main">
              <a:ext uri="{FF2B5EF4-FFF2-40B4-BE49-F238E27FC236}">
                <a16:creationId xmlns:a16="http://schemas.microsoft.com/office/drawing/2014/main" id="{76A1D6A3-45C4-40C1-82C8-9F9E493CE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Bone health support</a:t>
            </a:r>
          </a:p>
        </p:txBody>
      </p:sp>
      <p:sp>
        <p:nvSpPr>
          <p:cNvPr id="45" name="Women's health support">
            <a:extLst xmlns:a="http://schemas.openxmlformats.org/drawingml/2006/main">
              <a:ext uri="{FF2B5EF4-FFF2-40B4-BE49-F238E27FC236}">
                <a16:creationId xmlns:a16="http://schemas.microsoft.com/office/drawing/2014/main" id="{FE1B6CCD-ABD1-4E2A-9928-22D5B0D7A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Women's health support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7624ABA-68C5-4129-97C6-D807AB48F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622CD56-B435-4367-8EBE-07C1A8FCB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A5D122E-B475-4A85-BA21-72CDDEEE6B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6ccc2f3fce4dbd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9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A96D13A0-D531-42F0-87D1-0A10588B2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50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2CCF18E6-ADAD-4D0D-A04B-52DFD799E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51" name="11">
            <a:extLst xmlns:a="http://schemas.openxmlformats.org/drawingml/2006/main">
              <a:ext uri="{FF2B5EF4-FFF2-40B4-BE49-F238E27FC236}">
                <a16:creationId xmlns:a16="http://schemas.microsoft.com/office/drawing/2014/main" id="{2FC643C3-BE99-419D-ADA3-EDA23229C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20337508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957A89A-FFDD-4B9C-8EEA-43650D972D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e5bab8fc3c4bdd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ategory B">
            <a:extLst xmlns:a="http://schemas.openxmlformats.org/drawingml/2006/main">
              <a:ext uri="{FF2B5EF4-FFF2-40B4-BE49-F238E27FC236}">
                <a16:creationId xmlns:a16="http://schemas.microsoft.com/office/drawing/2014/main" id="{CDD0E118-D2D9-4E0C-9CB0-C7A482A9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16A6A1"/>
                </a:solidFill>
                <a:latin typeface="Arial"/>
                <a:ea typeface="Arial"/>
                <a:cs typeface="Arial"/>
              </a:rPr>
              <a:t>Category B</a:t>
            </a:r>
          </a:p>
        </p:txBody>
      </p:sp>
      <p:sp>
        <p:nvSpPr>
          <p:cNvPr id="3" name="Essential Nutrition">
            <a:extLst xmlns:a="http://schemas.openxmlformats.org/drawingml/2006/main">
              <a:ext uri="{FF2B5EF4-FFF2-40B4-BE49-F238E27FC236}">
                <a16:creationId xmlns:a16="http://schemas.microsoft.com/office/drawing/2014/main" id="{E156C7D9-6B41-43E8-A6B1-5400176B6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8572500" cy="505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Essential Nutrition</a:t>
            </a:r>
          </a:p>
        </p:txBody>
      </p:sp>
      <p:sp>
        <p:nvSpPr>
          <p:cNvPr id="4" name="Oral film solutions with daily vitamins, minerals and e">
            <a:extLst xmlns:a="http://schemas.openxmlformats.org/drawingml/2006/main">
              <a:ext uri="{FF2B5EF4-FFF2-40B4-BE49-F238E27FC236}">
                <a16:creationId xmlns:a16="http://schemas.microsoft.com/office/drawing/2014/main" id="{5875EA93-89F0-4175-BAF8-F96526AAD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1050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Oral film solutions with daily vitamins, minerals and essential nutrients to meet the nutritional needs</a:t>
            </a:r>
          </a:p>
        </p:txBody>
      </p:sp>
      <p:sp>
        <p:nvSpPr>
          <p:cNvPr id="5" name="of different groups.">
            <a:extLst xmlns:a="http://schemas.openxmlformats.org/drawingml/2006/main">
              <a:ext uri="{FF2B5EF4-FFF2-40B4-BE49-F238E27FC236}">
                <a16:creationId xmlns:a16="http://schemas.microsoft.com/office/drawing/2014/main" id="{36CB1A31-AF8A-478D-A81F-B1C1C9DDA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925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of different groups.</a:t>
            </a:r>
          </a:p>
        </p:txBody>
      </p:sp>
      <p:sp>
        <p:nvSpPr>
          <p:cNvPr id="6" name="Product Range">
            <a:extLst xmlns:a="http://schemas.openxmlformats.org/drawingml/2006/main">
              <a:ext uri="{FF2B5EF4-FFF2-40B4-BE49-F238E27FC236}">
                <a16:creationId xmlns:a16="http://schemas.microsoft.com/office/drawing/2014/main" id="{A6A71D60-033D-4E47-91EB-A6D868145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980" y="3356270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Range</a:t>
            </a:r>
          </a:p>
        </p:txBody>
      </p:sp>
      <p:sp>
        <p:nvSpPr>
          <p:cNvPr id="7" name="B1">
            <a:extLst xmlns:a="http://schemas.openxmlformats.org/drawingml/2006/main">
              <a:ext uri="{FF2B5EF4-FFF2-40B4-BE49-F238E27FC236}">
                <a16:creationId xmlns:a16="http://schemas.microsoft.com/office/drawing/2014/main" id="{5D8654D7-0EC4-4DDE-A8A9-A4AB3A660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74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8" name="Vitamin C">
            <a:extLst xmlns:a="http://schemas.openxmlformats.org/drawingml/2006/main">
              <a:ext uri="{FF2B5EF4-FFF2-40B4-BE49-F238E27FC236}">
                <a16:creationId xmlns:a16="http://schemas.microsoft.com/office/drawing/2014/main" id="{489E5562-C808-46D3-8059-36DE455EE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24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9" name="Immunity">
            <a:extLst xmlns:a="http://schemas.openxmlformats.org/drawingml/2006/main">
              <a:ext uri="{FF2B5EF4-FFF2-40B4-BE49-F238E27FC236}">
                <a16:creationId xmlns:a16="http://schemas.microsoft.com/office/drawing/2014/main" id="{CC802E13-8195-40AA-B611-89CDB2E7F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24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10" name="B2">
            <a:extLst xmlns:a="http://schemas.openxmlformats.org/drawingml/2006/main">
              <a:ext uri="{FF2B5EF4-FFF2-40B4-BE49-F238E27FC236}">
                <a16:creationId xmlns:a16="http://schemas.microsoft.com/office/drawing/2014/main" id="{29880240-AC6D-4DAE-8E50-726F7575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119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B2</a:t>
            </a:r>
          </a:p>
        </p:txBody>
      </p:sp>
      <p:sp>
        <p:nvSpPr>
          <p:cNvPr id="11" name="Vitamin C + Zinc">
            <a:extLst xmlns:a="http://schemas.openxmlformats.org/drawingml/2006/main">
              <a:ext uri="{FF2B5EF4-FFF2-40B4-BE49-F238E27FC236}">
                <a16:creationId xmlns:a16="http://schemas.microsoft.com/office/drawing/2014/main" id="{9261346C-8F47-40E1-8678-E040BC2A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69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C + Zinc</a:t>
            </a:r>
          </a:p>
        </p:txBody>
      </p:sp>
      <p:sp>
        <p:nvSpPr>
          <p:cNvPr id="12" name="Immunity">
            <a:extLst xmlns:a="http://schemas.openxmlformats.org/drawingml/2006/main">
              <a:ext uri="{FF2B5EF4-FFF2-40B4-BE49-F238E27FC236}">
                <a16:creationId xmlns:a16="http://schemas.microsoft.com/office/drawing/2014/main" id="{77745DB5-74DE-45D4-AFB4-0FD5124D6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69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13" name="B3">
            <a:extLst xmlns:a="http://schemas.openxmlformats.org/drawingml/2006/main">
              <a:ext uri="{FF2B5EF4-FFF2-40B4-BE49-F238E27FC236}">
                <a16:creationId xmlns:a16="http://schemas.microsoft.com/office/drawing/2014/main" id="{633DDB77-5B6C-4D05-8812-7D96ADDE7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49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B3</a:t>
            </a:r>
          </a:p>
        </p:txBody>
      </p:sp>
      <p:sp>
        <p:nvSpPr>
          <p:cNvPr id="14" name="Vitamin D Calcium">
            <a:extLst xmlns:a="http://schemas.openxmlformats.org/drawingml/2006/main">
              <a:ext uri="{FF2B5EF4-FFF2-40B4-BE49-F238E27FC236}">
                <a16:creationId xmlns:a16="http://schemas.microsoft.com/office/drawing/2014/main" id="{F12AA985-8DC8-4B38-9E74-E22E0C48C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99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D Calcium</a:t>
            </a:r>
          </a:p>
        </p:txBody>
      </p:sp>
      <p:sp>
        <p:nvSpPr>
          <p:cNvPr id="15" name="Uptake">
            <a:extLst xmlns:a="http://schemas.openxmlformats.org/drawingml/2006/main">
              <a:ext uri="{FF2B5EF4-FFF2-40B4-BE49-F238E27FC236}">
                <a16:creationId xmlns:a16="http://schemas.microsoft.com/office/drawing/2014/main" id="{A0A8528B-F978-42FD-8305-FC61CCA99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99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Uptake</a:t>
            </a:r>
          </a:p>
        </p:txBody>
      </p:sp>
      <p:sp>
        <p:nvSpPr>
          <p:cNvPr id="16" name="B4">
            <a:extLst xmlns:a="http://schemas.openxmlformats.org/drawingml/2006/main">
              <a:ext uri="{FF2B5EF4-FFF2-40B4-BE49-F238E27FC236}">
                <a16:creationId xmlns:a16="http://schemas.microsoft.com/office/drawing/2014/main" id="{9FE60565-7322-4F1A-82C7-731F329F4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579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B4</a:t>
            </a:r>
          </a:p>
        </p:txBody>
      </p:sp>
      <p:sp>
        <p:nvSpPr>
          <p:cNvPr id="17" name="Vitamin D3 + K2">
            <a:extLst xmlns:a="http://schemas.openxmlformats.org/drawingml/2006/main">
              <a:ext uri="{FF2B5EF4-FFF2-40B4-BE49-F238E27FC236}">
                <a16:creationId xmlns:a16="http://schemas.microsoft.com/office/drawing/2014/main" id="{40160503-914D-4CA1-942A-0AB9BD5DF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29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D3 + K2</a:t>
            </a:r>
          </a:p>
        </p:txBody>
      </p:sp>
      <p:sp>
        <p:nvSpPr>
          <p:cNvPr id="18" name="Bones">
            <a:extLst xmlns:a="http://schemas.openxmlformats.org/drawingml/2006/main">
              <a:ext uri="{FF2B5EF4-FFF2-40B4-BE49-F238E27FC236}">
                <a16:creationId xmlns:a16="http://schemas.microsoft.com/office/drawing/2014/main" id="{341B45E8-ED2F-4124-BCF9-1A167879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29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Bones</a:t>
            </a:r>
          </a:p>
        </p:txBody>
      </p:sp>
      <p:sp>
        <p:nvSpPr>
          <p:cNvPr id="19" name="B5">
            <a:extLst xmlns:a="http://schemas.openxmlformats.org/drawingml/2006/main">
              <a:ext uri="{FF2B5EF4-FFF2-40B4-BE49-F238E27FC236}">
                <a16:creationId xmlns:a16="http://schemas.microsoft.com/office/drawing/2014/main" id="{AD1AC201-F166-488A-99C2-7697CCD3A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85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B5</a:t>
            </a:r>
          </a:p>
        </p:txBody>
      </p:sp>
      <p:sp>
        <p:nvSpPr>
          <p:cNvPr id="20" name="Vitamin B12 Nerve">
            <a:extLst xmlns:a="http://schemas.openxmlformats.org/drawingml/2006/main">
              <a:ext uri="{FF2B5EF4-FFF2-40B4-BE49-F238E27FC236}">
                <a16:creationId xmlns:a16="http://schemas.microsoft.com/office/drawing/2014/main" id="{B9BBECE4-E437-4EED-9D71-DD0C8DAE6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35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B12 Nerve</a:t>
            </a:r>
          </a:p>
        </p:txBody>
      </p:sp>
      <p:sp>
        <p:nvSpPr>
          <p:cNvPr id="21" name="Support">
            <a:extLst xmlns:a="http://schemas.openxmlformats.org/drawingml/2006/main">
              <a:ext uri="{FF2B5EF4-FFF2-40B4-BE49-F238E27FC236}">
                <a16:creationId xmlns:a16="http://schemas.microsoft.com/office/drawing/2014/main" id="{8DA9D629-525C-4CAD-9490-4CC64886F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35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22" name="B6">
            <a:extLst xmlns:a="http://schemas.openxmlformats.org/drawingml/2006/main">
              <a:ext uri="{FF2B5EF4-FFF2-40B4-BE49-F238E27FC236}">
                <a16:creationId xmlns:a16="http://schemas.microsoft.com/office/drawing/2014/main" id="{75513417-6EF4-4289-8541-4326028C4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095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B6</a:t>
            </a:r>
          </a:p>
        </p:txBody>
      </p:sp>
      <p:sp>
        <p:nvSpPr>
          <p:cNvPr id="23" name="Vitamin B">
            <a:extLst xmlns:a="http://schemas.openxmlformats.org/drawingml/2006/main">
              <a:ext uri="{FF2B5EF4-FFF2-40B4-BE49-F238E27FC236}">
                <a16:creationId xmlns:a16="http://schemas.microsoft.com/office/drawing/2014/main" id="{88C00B37-F598-48D6-BD11-07B670176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45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B</a:t>
            </a:r>
          </a:p>
        </p:txBody>
      </p:sp>
      <p:sp>
        <p:nvSpPr>
          <p:cNvPr id="24" name="Complex">
            <a:extLst xmlns:a="http://schemas.openxmlformats.org/drawingml/2006/main">
              <a:ext uri="{FF2B5EF4-FFF2-40B4-BE49-F238E27FC236}">
                <a16:creationId xmlns:a16="http://schemas.microsoft.com/office/drawing/2014/main" id="{F786681C-5ED0-4CD7-9ED5-1C127D8AB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45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Complex</a:t>
            </a:r>
          </a:p>
        </p:txBody>
      </p:sp>
      <p:sp>
        <p:nvSpPr>
          <p:cNvPr id="25" name="B7">
            <a:extLst xmlns:a="http://schemas.openxmlformats.org/drawingml/2006/main">
              <a:ext uri="{FF2B5EF4-FFF2-40B4-BE49-F238E27FC236}">
                <a16:creationId xmlns:a16="http://schemas.microsoft.com/office/drawing/2014/main" id="{572B905B-81E4-4A9B-915E-676F11CFA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49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B7</a:t>
            </a:r>
          </a:p>
        </p:txBody>
      </p:sp>
      <p:sp>
        <p:nvSpPr>
          <p:cNvPr id="26" name="DHA Nutrition Film">
            <a:extLst xmlns:a="http://schemas.openxmlformats.org/drawingml/2006/main">
              <a:ext uri="{FF2B5EF4-FFF2-40B4-BE49-F238E27FC236}">
                <a16:creationId xmlns:a16="http://schemas.microsoft.com/office/drawing/2014/main" id="{ABBB34DB-2B3A-48FA-B05F-B35E76B38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99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DHA Nutrition Film</a:t>
            </a:r>
          </a:p>
        </p:txBody>
      </p:sp>
      <p:sp>
        <p:nvSpPr>
          <p:cNvPr id="27" name="B8">
            <a:extLst xmlns:a="http://schemas.openxmlformats.org/drawingml/2006/main">
              <a:ext uri="{FF2B5EF4-FFF2-40B4-BE49-F238E27FC236}">
                <a16:creationId xmlns:a16="http://schemas.microsoft.com/office/drawing/2014/main" id="{9FA241F3-DE69-4C5C-B68C-5E738934C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526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B8</a:t>
            </a:r>
          </a:p>
        </p:txBody>
      </p:sp>
      <p:sp>
        <p:nvSpPr>
          <p:cNvPr id="28" name="Biotin Hair Health">
            <a:extLst xmlns:a="http://schemas.openxmlformats.org/drawingml/2006/main">
              <a:ext uri="{FF2B5EF4-FFF2-40B4-BE49-F238E27FC236}">
                <a16:creationId xmlns:a16="http://schemas.microsoft.com/office/drawing/2014/main" id="{4499723B-2947-4580-8A24-6A626CC61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76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Biotin Hair Health</a:t>
            </a:r>
          </a:p>
        </p:txBody>
      </p:sp>
      <p:sp>
        <p:nvSpPr>
          <p:cNvPr id="29" name="Key Benefits">
            <a:extLst xmlns:a="http://schemas.openxmlformats.org/drawingml/2006/main">
              <a:ext uri="{FF2B5EF4-FFF2-40B4-BE49-F238E27FC236}">
                <a16:creationId xmlns:a16="http://schemas.microsoft.com/office/drawing/2014/main" id="{7220B106-4768-434D-A86E-D172B0ACB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405" y="5240093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Benefits</a:t>
            </a:r>
          </a:p>
        </p:txBody>
      </p:sp>
      <p:sp>
        <p:nvSpPr>
          <p:cNvPr id="30" name="Immune">
            <a:extLst xmlns:a="http://schemas.openxmlformats.org/drawingml/2006/main">
              <a:ext uri="{FF2B5EF4-FFF2-40B4-BE49-F238E27FC236}">
                <a16:creationId xmlns:a16="http://schemas.microsoft.com/office/drawing/2014/main" id="{B8709003-F400-44C4-9460-D25321394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810250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Immune</a:t>
            </a:r>
          </a:p>
        </p:txBody>
      </p:sp>
      <p:sp>
        <p:nvSpPr>
          <p:cNvPr id="31" name="health">
            <a:extLst xmlns:a="http://schemas.openxmlformats.org/drawingml/2006/main">
              <a:ext uri="{FF2B5EF4-FFF2-40B4-BE49-F238E27FC236}">
                <a16:creationId xmlns:a16="http://schemas.microsoft.com/office/drawing/2014/main" id="{2527E034-8F56-441A-A730-5ED42FC25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940552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health</a:t>
            </a:r>
          </a:p>
        </p:txBody>
      </p:sp>
      <p:sp>
        <p:nvSpPr>
          <p:cNvPr id="32" name="Bone health">
            <a:extLst xmlns:a="http://schemas.openxmlformats.org/drawingml/2006/main">
              <a:ext uri="{FF2B5EF4-FFF2-40B4-BE49-F238E27FC236}">
                <a16:creationId xmlns:a16="http://schemas.microsoft.com/office/drawing/2014/main" id="{FE4135C6-33A4-4D95-BC6A-F13966C3D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10250"/>
            <a:ext cx="9906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Bone health</a:t>
            </a:r>
          </a:p>
        </p:txBody>
      </p:sp>
      <p:sp>
        <p:nvSpPr>
          <p:cNvPr id="33" name="Nerves &amp; energy">
            <a:extLst xmlns:a="http://schemas.openxmlformats.org/drawingml/2006/main">
              <a:ext uri="{FF2B5EF4-FFF2-40B4-BE49-F238E27FC236}">
                <a16:creationId xmlns:a16="http://schemas.microsoft.com/office/drawing/2014/main" id="{56BBFB87-1F81-4A35-AF96-9BB2316CA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5810250"/>
            <a:ext cx="11144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Nerves &amp; energy</a:t>
            </a:r>
          </a:p>
        </p:txBody>
      </p:sp>
      <p:sp>
        <p:nvSpPr>
          <p:cNvPr id="34" name="Hair, skin &amp; brain">
            <a:extLst xmlns:a="http://schemas.openxmlformats.org/drawingml/2006/main">
              <a:ext uri="{FF2B5EF4-FFF2-40B4-BE49-F238E27FC236}">
                <a16:creationId xmlns:a16="http://schemas.microsoft.com/office/drawing/2014/main" id="{850BE7F5-80CA-4DBF-9257-5CD269BC6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810250"/>
            <a:ext cx="9715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Hair, skin &amp; brain</a:t>
            </a:r>
          </a:p>
        </p:txBody>
      </p:sp>
      <p:sp>
        <p:nvSpPr>
          <p:cNvPr id="35" name="nutrition">
            <a:extLst xmlns:a="http://schemas.openxmlformats.org/drawingml/2006/main">
              <a:ext uri="{FF2B5EF4-FFF2-40B4-BE49-F238E27FC236}">
                <a16:creationId xmlns:a16="http://schemas.microsoft.com/office/drawing/2014/main" id="{F5FF951F-EB6D-4873-B15D-0024F0B4B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940552"/>
            <a:ext cx="9715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nutrition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6005F14-C06C-4661-B781-29B23F136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595C7AB-4A6A-4543-8A14-BEB7760B7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167F1E4-74D5-4E81-96BF-5C37E32006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036d9ddea6441a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39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3C785CCE-79A8-4D1D-A705-70B835C95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0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BA1E7FE9-45AF-4B86-9E16-ACCB9B5E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1" name="12">
            <a:extLst xmlns:a="http://schemas.openxmlformats.org/drawingml/2006/main">
              <a:ext uri="{FF2B5EF4-FFF2-40B4-BE49-F238E27FC236}">
                <a16:creationId xmlns:a16="http://schemas.microsoft.com/office/drawing/2014/main" id="{2A872E67-BE26-49C7-8CE1-6C4A08FC7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1037342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6C7C83D-0841-4DD7-9603-447BD8CFD0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c74f76b480414d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Essential Nutrition">
            <a:extLst xmlns:a="http://schemas.openxmlformats.org/drawingml/2006/main">
              <a:ext uri="{FF2B5EF4-FFF2-40B4-BE49-F238E27FC236}">
                <a16:creationId xmlns:a16="http://schemas.microsoft.com/office/drawing/2014/main" id="{0A6F53CA-D05E-464A-AAEF-F31AB1974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Essential Nutrition</a:t>
            </a:r>
          </a:p>
        </p:txBody>
      </p:sp>
      <p:sp>
        <p:nvSpPr>
          <p:cNvPr id="3" name="Oral film solutions with daily vitamins, minerals and e">
            <a:extLst xmlns:a="http://schemas.openxmlformats.org/drawingml/2006/main">
              <a:ext uri="{FF2B5EF4-FFF2-40B4-BE49-F238E27FC236}">
                <a16:creationId xmlns:a16="http://schemas.microsoft.com/office/drawing/2014/main" id="{3A8DD50D-4F2A-4234-A796-CD3225EE5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Oral film solutions with daily vitamins, minerals and essential nutrients to meet the nutritional needs of different groups.</a:t>
            </a:r>
          </a:p>
        </p:txBody>
      </p:sp>
      <p:sp>
        <p:nvSpPr>
          <p:cNvPr id="4" name="B1">
            <a:extLst xmlns:a="http://schemas.openxmlformats.org/drawingml/2006/main">
              <a:ext uri="{FF2B5EF4-FFF2-40B4-BE49-F238E27FC236}">
                <a16:creationId xmlns:a16="http://schemas.microsoft.com/office/drawing/2014/main" id="{5447BEB3-1E59-43B1-B81B-E876DCE08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B1</a:t>
            </a:r>
          </a:p>
        </p:txBody>
      </p:sp>
      <p:sp>
        <p:nvSpPr>
          <p:cNvPr id="5" name="Vitamin C Immunity">
            <a:extLst xmlns:a="http://schemas.openxmlformats.org/drawingml/2006/main">
              <a:ext uri="{FF2B5EF4-FFF2-40B4-BE49-F238E27FC236}">
                <a16:creationId xmlns:a16="http://schemas.microsoft.com/office/drawing/2014/main" id="{93ED761D-AACE-49BD-B3D9-B914EB368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C Immunity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D4260818-D9FE-4047-904B-6783380FE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157EB60A-C5D8-4570-AB98-589163679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Vitamin C">
            <a:extLst xmlns:a="http://schemas.openxmlformats.org/drawingml/2006/main">
              <a:ext uri="{FF2B5EF4-FFF2-40B4-BE49-F238E27FC236}">
                <a16:creationId xmlns:a16="http://schemas.microsoft.com/office/drawing/2014/main" id="{0CB76BEF-EC45-4E0E-97EC-1C5FE9A2B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9" name="Benefits">
            <a:extLst xmlns:a="http://schemas.openxmlformats.org/drawingml/2006/main">
              <a:ext uri="{FF2B5EF4-FFF2-40B4-BE49-F238E27FC236}">
                <a16:creationId xmlns:a16="http://schemas.microsoft.com/office/drawing/2014/main" id="{D0CB6210-3AAD-408A-993B-6F2DEC6BD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0" name="Immune support">
            <a:extLst xmlns:a="http://schemas.openxmlformats.org/drawingml/2006/main">
              <a:ext uri="{FF2B5EF4-FFF2-40B4-BE49-F238E27FC236}">
                <a16:creationId xmlns:a16="http://schemas.microsoft.com/office/drawing/2014/main" id="{764F57F2-7546-43EA-BD7B-3996349AF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support</a:t>
            </a:r>
          </a:p>
        </p:txBody>
      </p:sp>
      <p:sp>
        <p:nvSpPr>
          <p:cNvPr id="11" name="Antioxidant protection">
            <a:extLst xmlns:a="http://schemas.openxmlformats.org/drawingml/2006/main">
              <a:ext uri="{FF2B5EF4-FFF2-40B4-BE49-F238E27FC236}">
                <a16:creationId xmlns:a16="http://schemas.microsoft.com/office/drawing/2014/main" id="{3413472D-8D28-4602-9BE4-2858CD700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protection</a:t>
            </a:r>
          </a:p>
        </p:txBody>
      </p:sp>
      <p:sp>
        <p:nvSpPr>
          <p:cNvPr id="12" name="Collagen formation support">
            <a:extLst xmlns:a="http://schemas.openxmlformats.org/drawingml/2006/main">
              <a:ext uri="{FF2B5EF4-FFF2-40B4-BE49-F238E27FC236}">
                <a16:creationId xmlns:a16="http://schemas.microsoft.com/office/drawing/2014/main" id="{1942299F-1A26-497A-A98E-DC177886C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Collagen formation support</a:t>
            </a:r>
          </a:p>
        </p:txBody>
      </p:sp>
      <p:sp>
        <p:nvSpPr>
          <p:cNvPr id="13" name="B2">
            <a:extLst xmlns:a="http://schemas.openxmlformats.org/drawingml/2006/main">
              <a:ext uri="{FF2B5EF4-FFF2-40B4-BE49-F238E27FC236}">
                <a16:creationId xmlns:a16="http://schemas.microsoft.com/office/drawing/2014/main" id="{F9A2C993-8D5D-413F-A760-EC92C45F3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B2</a:t>
            </a:r>
          </a:p>
        </p:txBody>
      </p:sp>
      <p:sp>
        <p:nvSpPr>
          <p:cNvPr id="14" name="Vitamin C + Zinc">
            <a:extLst xmlns:a="http://schemas.openxmlformats.org/drawingml/2006/main">
              <a:ext uri="{FF2B5EF4-FFF2-40B4-BE49-F238E27FC236}">
                <a16:creationId xmlns:a16="http://schemas.microsoft.com/office/drawing/2014/main" id="{900367B5-BE01-4486-8497-AB811229A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C + Zinc</a:t>
            </a:r>
          </a:p>
        </p:txBody>
      </p:sp>
      <p:sp>
        <p:nvSpPr>
          <p:cNvPr id="15" name="Immunity">
            <a:extLst xmlns:a="http://schemas.openxmlformats.org/drawingml/2006/main">
              <a:ext uri="{FF2B5EF4-FFF2-40B4-BE49-F238E27FC236}">
                <a16:creationId xmlns:a16="http://schemas.microsoft.com/office/drawing/2014/main" id="{45926E5B-7986-430D-866D-8368BDFEB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1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16412031-1CBD-47C4-9DF7-0E5774E6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D3A975EE-5DDC-456D-AED1-CDDB887FD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8" name="Vitamin C">
            <a:extLst xmlns:a="http://schemas.openxmlformats.org/drawingml/2006/main">
              <a:ext uri="{FF2B5EF4-FFF2-40B4-BE49-F238E27FC236}">
                <a16:creationId xmlns:a16="http://schemas.microsoft.com/office/drawing/2014/main" id="{16C46F94-F549-47CB-A10C-7BE81E018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19" name="Zinc">
            <a:extLst xmlns:a="http://schemas.openxmlformats.org/drawingml/2006/main">
              <a:ext uri="{FF2B5EF4-FFF2-40B4-BE49-F238E27FC236}">
                <a16:creationId xmlns:a16="http://schemas.microsoft.com/office/drawing/2014/main" id="{45761D32-9958-413C-A7A8-732FDD4C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Zinc</a:t>
            </a: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22741339-7311-4F00-9F57-8283B5879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1" name="Immune support">
            <a:extLst xmlns:a="http://schemas.openxmlformats.org/drawingml/2006/main">
              <a:ext uri="{FF2B5EF4-FFF2-40B4-BE49-F238E27FC236}">
                <a16:creationId xmlns:a16="http://schemas.microsoft.com/office/drawing/2014/main" id="{63A47C08-5786-4C53-86BA-B8B0C33B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support</a:t>
            </a:r>
          </a:p>
        </p:txBody>
      </p:sp>
      <p:sp>
        <p:nvSpPr>
          <p:cNvPr id="22" name="Antioxidant protection">
            <a:extLst xmlns:a="http://schemas.openxmlformats.org/drawingml/2006/main">
              <a:ext uri="{FF2B5EF4-FFF2-40B4-BE49-F238E27FC236}">
                <a16:creationId xmlns:a16="http://schemas.microsoft.com/office/drawing/2014/main" id="{E0880449-3615-4E3D-A5B9-1C690E090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protection</a:t>
            </a:r>
          </a:p>
        </p:txBody>
      </p:sp>
      <p:sp>
        <p:nvSpPr>
          <p:cNvPr id="23" name="Cellular health support">
            <a:extLst xmlns:a="http://schemas.openxmlformats.org/drawingml/2006/main">
              <a:ext uri="{FF2B5EF4-FFF2-40B4-BE49-F238E27FC236}">
                <a16:creationId xmlns:a16="http://schemas.microsoft.com/office/drawing/2014/main" id="{CB99EC4A-3CB2-4A8C-A24F-5EFB1AF3E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Cellular health support</a:t>
            </a:r>
          </a:p>
        </p:txBody>
      </p:sp>
      <p:sp>
        <p:nvSpPr>
          <p:cNvPr id="24" name="B3">
            <a:extLst xmlns:a="http://schemas.openxmlformats.org/drawingml/2006/main">
              <a:ext uri="{FF2B5EF4-FFF2-40B4-BE49-F238E27FC236}">
                <a16:creationId xmlns:a16="http://schemas.microsoft.com/office/drawing/2014/main" id="{C33FA153-5E1E-496A-BF5C-C398E2EA5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B3</a:t>
            </a:r>
          </a:p>
        </p:txBody>
      </p:sp>
      <p:sp>
        <p:nvSpPr>
          <p:cNvPr id="25" name="Vitamin D Calcium">
            <a:extLst xmlns:a="http://schemas.openxmlformats.org/drawingml/2006/main">
              <a:ext uri="{FF2B5EF4-FFF2-40B4-BE49-F238E27FC236}">
                <a16:creationId xmlns:a16="http://schemas.microsoft.com/office/drawing/2014/main" id="{6F3EFF05-DA84-41CD-99EE-DF4A0E3C3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D Calcium</a:t>
            </a:r>
          </a:p>
        </p:txBody>
      </p:sp>
      <p:sp>
        <p:nvSpPr>
          <p:cNvPr id="26" name="Absorption">
            <a:extLst xmlns:a="http://schemas.openxmlformats.org/drawingml/2006/main">
              <a:ext uri="{FF2B5EF4-FFF2-40B4-BE49-F238E27FC236}">
                <a16:creationId xmlns:a16="http://schemas.microsoft.com/office/drawing/2014/main" id="{82AC2558-5916-40FE-A2B9-2741D722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Absorption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AA724F2F-278D-41DA-BE2C-2EB560B24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1C3F473E-1525-4870-89C7-CA6C0274C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Vitamin D3">
            <a:extLst xmlns:a="http://schemas.openxmlformats.org/drawingml/2006/main">
              <a:ext uri="{FF2B5EF4-FFF2-40B4-BE49-F238E27FC236}">
                <a16:creationId xmlns:a16="http://schemas.microsoft.com/office/drawing/2014/main" id="{92ECB79B-A156-40C0-96CB-9601DD83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D3</a:t>
            </a:r>
          </a:p>
        </p:txBody>
      </p:sp>
      <p:sp>
        <p:nvSpPr>
          <p:cNvPr id="30" name="Calcium">
            <a:extLst xmlns:a="http://schemas.openxmlformats.org/drawingml/2006/main">
              <a:ext uri="{FF2B5EF4-FFF2-40B4-BE49-F238E27FC236}">
                <a16:creationId xmlns:a16="http://schemas.microsoft.com/office/drawing/2014/main" id="{1F98B0FD-3E4A-4FDE-98F5-3FA314218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Calcium</a:t>
            </a:r>
          </a:p>
        </p:txBody>
      </p:sp>
      <p:sp>
        <p:nvSpPr>
          <p:cNvPr id="31" name="Benefits">
            <a:extLst xmlns:a="http://schemas.openxmlformats.org/drawingml/2006/main">
              <a:ext uri="{FF2B5EF4-FFF2-40B4-BE49-F238E27FC236}">
                <a16:creationId xmlns:a16="http://schemas.microsoft.com/office/drawing/2014/main" id="{FB4B96D5-67E1-45AD-9073-41652E689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2" name="Bone health">
            <a:extLst xmlns:a="http://schemas.openxmlformats.org/drawingml/2006/main">
              <a:ext uri="{FF2B5EF4-FFF2-40B4-BE49-F238E27FC236}">
                <a16:creationId xmlns:a16="http://schemas.microsoft.com/office/drawing/2014/main" id="{1C46150A-A96F-4A73-AF8D-3E26E3F9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Bone health</a:t>
            </a:r>
          </a:p>
        </p:txBody>
      </p:sp>
      <p:sp>
        <p:nvSpPr>
          <p:cNvPr id="33" name="Calcium absorption support">
            <a:extLst xmlns:a="http://schemas.openxmlformats.org/drawingml/2006/main">
              <a:ext uri="{FF2B5EF4-FFF2-40B4-BE49-F238E27FC236}">
                <a16:creationId xmlns:a16="http://schemas.microsoft.com/office/drawing/2014/main" id="{96E9E40D-4F5E-4FD4-9BC3-C789A4E7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Calcium absorption support</a:t>
            </a:r>
          </a:p>
        </p:txBody>
      </p:sp>
      <p:sp>
        <p:nvSpPr>
          <p:cNvPr id="34" name="Dental health support">
            <a:extLst xmlns:a="http://schemas.openxmlformats.org/drawingml/2006/main">
              <a:ext uri="{FF2B5EF4-FFF2-40B4-BE49-F238E27FC236}">
                <a16:creationId xmlns:a16="http://schemas.microsoft.com/office/drawing/2014/main" id="{EF893EF5-E02A-4C22-B170-9AC2478E3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Dental health support</a:t>
            </a:r>
          </a:p>
        </p:txBody>
      </p:sp>
      <p:sp>
        <p:nvSpPr>
          <p:cNvPr id="35" name="B4">
            <a:extLst xmlns:a="http://schemas.openxmlformats.org/drawingml/2006/main">
              <a:ext uri="{FF2B5EF4-FFF2-40B4-BE49-F238E27FC236}">
                <a16:creationId xmlns:a16="http://schemas.microsoft.com/office/drawing/2014/main" id="{3824B39F-DA2A-4306-B282-EF0FD95A2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B4</a:t>
            </a:r>
          </a:p>
        </p:txBody>
      </p:sp>
      <p:sp>
        <p:nvSpPr>
          <p:cNvPr id="36" name="Vitamin D3 + K2 Bone">
            <a:extLst xmlns:a="http://schemas.openxmlformats.org/drawingml/2006/main">
              <a:ext uri="{FF2B5EF4-FFF2-40B4-BE49-F238E27FC236}">
                <a16:creationId xmlns:a16="http://schemas.microsoft.com/office/drawing/2014/main" id="{F4BE7956-76FB-430A-AED7-2E0CB948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D3 + K2 Bone</a:t>
            </a:r>
          </a:p>
        </p:txBody>
      </p:sp>
      <p:sp>
        <p:nvSpPr>
          <p:cNvPr id="37" name="Health">
            <a:extLst xmlns:a="http://schemas.openxmlformats.org/drawingml/2006/main">
              <a:ext uri="{FF2B5EF4-FFF2-40B4-BE49-F238E27FC236}">
                <a16:creationId xmlns:a16="http://schemas.microsoft.com/office/drawing/2014/main" id="{2E10B840-C211-4430-B26C-83D641537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Health</a:t>
            </a:r>
          </a:p>
        </p:txBody>
      </p:sp>
      <p:sp>
        <p:nvSpPr>
          <p:cNvPr id="38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9DE47349-6316-4670-8F91-16158B4E9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9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26B85376-4B47-4958-A128-9B70882F2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40" name="Vitamin D3">
            <a:extLst xmlns:a="http://schemas.openxmlformats.org/drawingml/2006/main">
              <a:ext uri="{FF2B5EF4-FFF2-40B4-BE49-F238E27FC236}">
                <a16:creationId xmlns:a16="http://schemas.microsoft.com/office/drawing/2014/main" id="{EEEED579-DD48-4C0B-AE4A-D780C6994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D3</a:t>
            </a:r>
          </a:p>
        </p:txBody>
      </p:sp>
      <p:sp>
        <p:nvSpPr>
          <p:cNvPr id="41" name="Vitamin K2 (MK-7)">
            <a:extLst xmlns:a="http://schemas.openxmlformats.org/drawingml/2006/main">
              <a:ext uri="{FF2B5EF4-FFF2-40B4-BE49-F238E27FC236}">
                <a16:creationId xmlns:a16="http://schemas.microsoft.com/office/drawing/2014/main" id="{02AF23A3-437C-43B5-B43E-8507E0F55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K2 (MK-7)</a:t>
            </a:r>
          </a:p>
        </p:txBody>
      </p:sp>
      <p:sp>
        <p:nvSpPr>
          <p:cNvPr id="42" name="Benefits">
            <a:extLst xmlns:a="http://schemas.openxmlformats.org/drawingml/2006/main">
              <a:ext uri="{FF2B5EF4-FFF2-40B4-BE49-F238E27FC236}">
                <a16:creationId xmlns:a16="http://schemas.microsoft.com/office/drawing/2014/main" id="{165FC687-5D55-4AC9-9E04-9EEDCE4A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3" name="Calcium metabolism support">
            <a:extLst xmlns:a="http://schemas.openxmlformats.org/drawingml/2006/main">
              <a:ext uri="{FF2B5EF4-FFF2-40B4-BE49-F238E27FC236}">
                <a16:creationId xmlns:a16="http://schemas.microsoft.com/office/drawing/2014/main" id="{30075DD4-97CA-43D8-9F7B-5A0F8C986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Calcium metabolism support</a:t>
            </a:r>
          </a:p>
        </p:txBody>
      </p:sp>
      <p:sp>
        <p:nvSpPr>
          <p:cNvPr id="44" name="Strong bones support">
            <a:extLst xmlns:a="http://schemas.openxmlformats.org/drawingml/2006/main">
              <a:ext uri="{FF2B5EF4-FFF2-40B4-BE49-F238E27FC236}">
                <a16:creationId xmlns:a16="http://schemas.microsoft.com/office/drawing/2014/main" id="{AEA81AA0-3BD4-40AC-AA43-4C40AEEA1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Strong bones support</a:t>
            </a:r>
          </a:p>
        </p:txBody>
      </p:sp>
      <p:sp>
        <p:nvSpPr>
          <p:cNvPr id="45" name="Healthy calcium utilization">
            <a:extLst xmlns:a="http://schemas.openxmlformats.org/drawingml/2006/main">
              <a:ext uri="{FF2B5EF4-FFF2-40B4-BE49-F238E27FC236}">
                <a16:creationId xmlns:a16="http://schemas.microsoft.com/office/drawing/2014/main" id="{34CE0744-2B8C-41B9-81A7-FD346C89F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calcium utilization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6591452-0D2A-46DE-BFA2-42E72E91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D8FBBB7-255F-4769-A9AD-872A0DDAC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4F9EF7B-BA48-44D2-AC9D-68FAABAEF4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c6fd1e5af34ba2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9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F7DA9A33-18CB-4FFD-B2F5-EC7D0E350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50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BC92AAE4-A19D-4AB6-A777-47CDA9271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51" name="13">
            <a:extLst xmlns:a="http://schemas.openxmlformats.org/drawingml/2006/main">
              <a:ext uri="{FF2B5EF4-FFF2-40B4-BE49-F238E27FC236}">
                <a16:creationId xmlns:a16="http://schemas.microsoft.com/office/drawing/2014/main" id="{82075CFA-C3E3-4A6D-920A-2EDD6A362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88340846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652D0F9-A97D-4395-8D13-0C0D149CA9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f10a3cb5de4c76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Essential Nutrition">
            <a:extLst xmlns:a="http://schemas.openxmlformats.org/drawingml/2006/main">
              <a:ext uri="{FF2B5EF4-FFF2-40B4-BE49-F238E27FC236}">
                <a16:creationId xmlns:a16="http://schemas.microsoft.com/office/drawing/2014/main" id="{6A8F6B75-A903-4B60-8DC1-A6C2A268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Essential Nutrition</a:t>
            </a:r>
          </a:p>
        </p:txBody>
      </p:sp>
      <p:sp>
        <p:nvSpPr>
          <p:cNvPr id="3" name="Oral film solutions with daily vitamins, minerals and e">
            <a:extLst xmlns:a="http://schemas.openxmlformats.org/drawingml/2006/main">
              <a:ext uri="{FF2B5EF4-FFF2-40B4-BE49-F238E27FC236}">
                <a16:creationId xmlns:a16="http://schemas.microsoft.com/office/drawing/2014/main" id="{0D94747C-8D5C-42F4-9137-3AC260855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Oral film solutions with daily vitamins, minerals and essential nutrients to meet the nutritional needs of different groups.</a:t>
            </a:r>
          </a:p>
        </p:txBody>
      </p:sp>
      <p:sp>
        <p:nvSpPr>
          <p:cNvPr id="4" name="B5">
            <a:extLst xmlns:a="http://schemas.openxmlformats.org/drawingml/2006/main">
              <a:ext uri="{FF2B5EF4-FFF2-40B4-BE49-F238E27FC236}">
                <a16:creationId xmlns:a16="http://schemas.microsoft.com/office/drawing/2014/main" id="{2E5F7333-7F9A-4709-A805-93910EAF8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B5</a:t>
            </a:r>
          </a:p>
        </p:txBody>
      </p:sp>
      <p:sp>
        <p:nvSpPr>
          <p:cNvPr id="5" name="Vitamin B12 Nerve">
            <a:extLst xmlns:a="http://schemas.openxmlformats.org/drawingml/2006/main">
              <a:ext uri="{FF2B5EF4-FFF2-40B4-BE49-F238E27FC236}">
                <a16:creationId xmlns:a16="http://schemas.microsoft.com/office/drawing/2014/main" id="{92F06F45-A0F9-4DE9-B098-1BD064C59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B12 Nerve</a:t>
            </a:r>
          </a:p>
        </p:txBody>
      </p:sp>
      <p:sp>
        <p:nvSpPr>
          <p:cNvPr id="6" name="Support">
            <a:extLst xmlns:a="http://schemas.openxmlformats.org/drawingml/2006/main">
              <a:ext uri="{FF2B5EF4-FFF2-40B4-BE49-F238E27FC236}">
                <a16:creationId xmlns:a16="http://schemas.microsoft.com/office/drawing/2014/main" id="{C28FCAA6-A82D-4372-97A4-5CB00320F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22621CED-36D2-47D6-AE6D-473069C1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876E9F2A-EA2F-42C3-91AC-AAC89EB99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9" name="Vitamin B12">
            <a:extLst xmlns:a="http://schemas.openxmlformats.org/drawingml/2006/main">
              <a:ext uri="{FF2B5EF4-FFF2-40B4-BE49-F238E27FC236}">
                <a16:creationId xmlns:a16="http://schemas.microsoft.com/office/drawing/2014/main" id="{EF4E58D4-EF4F-4702-BF18-C495414B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B12</a:t>
            </a:r>
          </a:p>
        </p:txBody>
      </p:sp>
      <p:sp>
        <p:nvSpPr>
          <p:cNvPr id="10" name="Benefits">
            <a:extLst xmlns:a="http://schemas.openxmlformats.org/drawingml/2006/main">
              <a:ext uri="{FF2B5EF4-FFF2-40B4-BE49-F238E27FC236}">
                <a16:creationId xmlns:a16="http://schemas.microsoft.com/office/drawing/2014/main" id="{78E6C68A-76F4-4EB2-9FC4-0EFC29192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1" name="Nervous system support">
            <a:extLst xmlns:a="http://schemas.openxmlformats.org/drawingml/2006/main">
              <a:ext uri="{FF2B5EF4-FFF2-40B4-BE49-F238E27FC236}">
                <a16:creationId xmlns:a16="http://schemas.microsoft.com/office/drawing/2014/main" id="{D2B97739-B05C-4A1B-96A9-F5A644AE4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Nervous system support</a:t>
            </a:r>
          </a:p>
        </p:txBody>
      </p:sp>
      <p:sp>
        <p:nvSpPr>
          <p:cNvPr id="12" name="Energy metabolism support">
            <a:extLst xmlns:a="http://schemas.openxmlformats.org/drawingml/2006/main">
              <a:ext uri="{FF2B5EF4-FFF2-40B4-BE49-F238E27FC236}">
                <a16:creationId xmlns:a16="http://schemas.microsoft.com/office/drawing/2014/main" id="{9F9A4E50-A3B6-4C96-A18F-445379011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metabolism support</a:t>
            </a:r>
          </a:p>
        </p:txBody>
      </p:sp>
      <p:sp>
        <p:nvSpPr>
          <p:cNvPr id="13" name="Red blood cell formation">
            <a:extLst xmlns:a="http://schemas.openxmlformats.org/drawingml/2006/main">
              <a:ext uri="{FF2B5EF4-FFF2-40B4-BE49-F238E27FC236}">
                <a16:creationId xmlns:a16="http://schemas.microsoft.com/office/drawing/2014/main" id="{73455664-4980-43B3-AEF3-2CC778A87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Red blood cell formation</a:t>
            </a:r>
          </a:p>
        </p:txBody>
      </p:sp>
      <p:sp>
        <p:nvSpPr>
          <p:cNvPr id="14" name="B6">
            <a:extLst xmlns:a="http://schemas.openxmlformats.org/drawingml/2006/main">
              <a:ext uri="{FF2B5EF4-FFF2-40B4-BE49-F238E27FC236}">
                <a16:creationId xmlns:a16="http://schemas.microsoft.com/office/drawing/2014/main" id="{AC6A9B94-6034-4D37-A2A9-09B779C92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B6</a:t>
            </a:r>
          </a:p>
        </p:txBody>
      </p:sp>
      <p:sp>
        <p:nvSpPr>
          <p:cNvPr id="15" name="Vitamin B Complex">
            <a:extLst xmlns:a="http://schemas.openxmlformats.org/drawingml/2006/main">
              <a:ext uri="{FF2B5EF4-FFF2-40B4-BE49-F238E27FC236}">
                <a16:creationId xmlns:a16="http://schemas.microsoft.com/office/drawing/2014/main" id="{E9A68686-6D69-4E4B-82C9-968E9424B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B Complex</a:t>
            </a:r>
          </a:p>
        </p:txBody>
      </p:sp>
      <p:sp>
        <p:nvSpPr>
          <p:cNvPr id="1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0C468083-8DD0-403B-B7BD-7FAEF1F38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5C3F1914-F90F-4DCA-96DB-EAA50FBCD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8" name="Vitamin B1">
            <a:extLst xmlns:a="http://schemas.openxmlformats.org/drawingml/2006/main">
              <a:ext uri="{FF2B5EF4-FFF2-40B4-BE49-F238E27FC236}">
                <a16:creationId xmlns:a16="http://schemas.microsoft.com/office/drawing/2014/main" id="{699356FF-DB21-4639-A7D4-4AE623C36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B1</a:t>
            </a:r>
          </a:p>
        </p:txBody>
      </p:sp>
      <p:sp>
        <p:nvSpPr>
          <p:cNvPr id="19" name="Vitamin B2">
            <a:extLst xmlns:a="http://schemas.openxmlformats.org/drawingml/2006/main">
              <a:ext uri="{FF2B5EF4-FFF2-40B4-BE49-F238E27FC236}">
                <a16:creationId xmlns:a16="http://schemas.microsoft.com/office/drawing/2014/main" id="{BE13265D-1C03-495D-B358-BB96AD625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B2</a:t>
            </a:r>
          </a:p>
        </p:txBody>
      </p:sp>
      <p:sp>
        <p:nvSpPr>
          <p:cNvPr id="20" name="Vitamin B6">
            <a:extLst xmlns:a="http://schemas.openxmlformats.org/drawingml/2006/main">
              <a:ext uri="{FF2B5EF4-FFF2-40B4-BE49-F238E27FC236}">
                <a16:creationId xmlns:a16="http://schemas.microsoft.com/office/drawing/2014/main" id="{A11DB028-571C-4492-BAC7-D7290CD49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550569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B6</a:t>
            </a:r>
          </a:p>
        </p:txBody>
      </p:sp>
      <p:sp>
        <p:nvSpPr>
          <p:cNvPr id="21" name="Benefits">
            <a:extLst xmlns:a="http://schemas.openxmlformats.org/drawingml/2006/main">
              <a:ext uri="{FF2B5EF4-FFF2-40B4-BE49-F238E27FC236}">
                <a16:creationId xmlns:a16="http://schemas.microsoft.com/office/drawing/2014/main" id="{EE6E213E-F8D6-4B29-91B7-BCE883C03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2" name="Energy metabolism">
            <a:extLst xmlns:a="http://schemas.openxmlformats.org/drawingml/2006/main">
              <a:ext uri="{FF2B5EF4-FFF2-40B4-BE49-F238E27FC236}">
                <a16:creationId xmlns:a16="http://schemas.microsoft.com/office/drawing/2014/main" id="{CD67E356-4E36-4963-A2AE-B7C830A40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metabolism</a:t>
            </a:r>
          </a:p>
        </p:txBody>
      </p:sp>
      <p:sp>
        <p:nvSpPr>
          <p:cNvPr id="23" name="Nervous system support">
            <a:extLst xmlns:a="http://schemas.openxmlformats.org/drawingml/2006/main">
              <a:ext uri="{FF2B5EF4-FFF2-40B4-BE49-F238E27FC236}">
                <a16:creationId xmlns:a16="http://schemas.microsoft.com/office/drawing/2014/main" id="{CBB69652-F33A-4F61-A0B7-1473BC283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Nervous system support</a:t>
            </a:r>
          </a:p>
        </p:txBody>
      </p:sp>
      <p:sp>
        <p:nvSpPr>
          <p:cNvPr id="24" name="Daily vitality support">
            <a:extLst xmlns:a="http://schemas.openxmlformats.org/drawingml/2006/main">
              <a:ext uri="{FF2B5EF4-FFF2-40B4-BE49-F238E27FC236}">
                <a16:creationId xmlns:a16="http://schemas.microsoft.com/office/drawing/2014/main" id="{AFFD9B77-EB37-417B-B439-F49AB42A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vitality support</a:t>
            </a:r>
          </a:p>
        </p:txBody>
      </p:sp>
      <p:sp>
        <p:nvSpPr>
          <p:cNvPr id="25" name="B7">
            <a:extLst xmlns:a="http://schemas.openxmlformats.org/drawingml/2006/main">
              <a:ext uri="{FF2B5EF4-FFF2-40B4-BE49-F238E27FC236}">
                <a16:creationId xmlns:a16="http://schemas.microsoft.com/office/drawing/2014/main" id="{D7C6BD40-53FB-429C-B97E-5F18E0BA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B7</a:t>
            </a:r>
          </a:p>
        </p:txBody>
      </p:sp>
      <p:sp>
        <p:nvSpPr>
          <p:cNvPr id="26" name="DHA Nutrition">
            <a:extLst xmlns:a="http://schemas.openxmlformats.org/drawingml/2006/main">
              <a:ext uri="{FF2B5EF4-FFF2-40B4-BE49-F238E27FC236}">
                <a16:creationId xmlns:a16="http://schemas.microsoft.com/office/drawing/2014/main" id="{C57E214F-9779-4026-8979-E1F3FB725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DHA Nutrition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71DF19F2-7B2E-43D2-94BA-694E34EF7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9FAFD519-17FE-46C8-B7CD-7F36F8C00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DHA">
            <a:extLst xmlns:a="http://schemas.openxmlformats.org/drawingml/2006/main">
              <a:ext uri="{FF2B5EF4-FFF2-40B4-BE49-F238E27FC236}">
                <a16:creationId xmlns:a16="http://schemas.microsoft.com/office/drawing/2014/main" id="{CFE85139-27E8-4DD3-82F7-75771B0B3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DHA</a:t>
            </a:r>
          </a:p>
        </p:txBody>
      </p:sp>
      <p:sp>
        <p:nvSpPr>
          <p:cNvPr id="30" name="Benefits">
            <a:extLst xmlns:a="http://schemas.openxmlformats.org/drawingml/2006/main">
              <a:ext uri="{FF2B5EF4-FFF2-40B4-BE49-F238E27FC236}">
                <a16:creationId xmlns:a16="http://schemas.microsoft.com/office/drawing/2014/main" id="{9A205A6D-4F97-4D5B-B56E-68528ADF1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1" name="Brain nutrition support">
            <a:extLst xmlns:a="http://schemas.openxmlformats.org/drawingml/2006/main">
              <a:ext uri="{FF2B5EF4-FFF2-40B4-BE49-F238E27FC236}">
                <a16:creationId xmlns:a16="http://schemas.microsoft.com/office/drawing/2014/main" id="{9D1704C2-1EF6-4512-8102-A3C48A58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Brain nutrition support</a:t>
            </a:r>
          </a:p>
        </p:txBody>
      </p:sp>
      <p:sp>
        <p:nvSpPr>
          <p:cNvPr id="32" name="Cognitive health support">
            <a:extLst xmlns:a="http://schemas.openxmlformats.org/drawingml/2006/main">
              <a:ext uri="{FF2B5EF4-FFF2-40B4-BE49-F238E27FC236}">
                <a16:creationId xmlns:a16="http://schemas.microsoft.com/office/drawing/2014/main" id="{CA685462-186A-4DAC-B18D-050199667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Cognitive health support</a:t>
            </a:r>
          </a:p>
        </p:txBody>
      </p:sp>
      <p:sp>
        <p:nvSpPr>
          <p:cNvPr id="33" name="Nervous system support">
            <a:extLst xmlns:a="http://schemas.openxmlformats.org/drawingml/2006/main">
              <a:ext uri="{FF2B5EF4-FFF2-40B4-BE49-F238E27FC236}">
                <a16:creationId xmlns:a16="http://schemas.microsoft.com/office/drawing/2014/main" id="{3257AC12-ECDC-402F-8889-8CFFB0042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Nervous system support</a:t>
            </a:r>
          </a:p>
        </p:txBody>
      </p:sp>
      <p:sp>
        <p:nvSpPr>
          <p:cNvPr id="34" name="B8">
            <a:extLst xmlns:a="http://schemas.openxmlformats.org/drawingml/2006/main">
              <a:ext uri="{FF2B5EF4-FFF2-40B4-BE49-F238E27FC236}">
                <a16:creationId xmlns:a16="http://schemas.microsoft.com/office/drawing/2014/main" id="{E7D346C0-DA68-48F2-A4DC-74A9294BC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B8</a:t>
            </a:r>
          </a:p>
        </p:txBody>
      </p:sp>
      <p:sp>
        <p:nvSpPr>
          <p:cNvPr id="35" name="Biotin Hair Health">
            <a:extLst xmlns:a="http://schemas.openxmlformats.org/drawingml/2006/main">
              <a:ext uri="{FF2B5EF4-FFF2-40B4-BE49-F238E27FC236}">
                <a16:creationId xmlns:a16="http://schemas.microsoft.com/office/drawing/2014/main" id="{FD1358A9-61BE-4940-A500-BFC7EDD8F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Biotin Hair Health</a:t>
            </a:r>
          </a:p>
        </p:txBody>
      </p:sp>
      <p:sp>
        <p:nvSpPr>
          <p:cNvPr id="3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26B32A0E-2D27-45E9-9DB8-8C1684EF4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5438D97D-EBA8-4387-9B0D-BABD7ED3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8" name="Biotin">
            <a:extLst xmlns:a="http://schemas.openxmlformats.org/drawingml/2006/main">
              <a:ext uri="{FF2B5EF4-FFF2-40B4-BE49-F238E27FC236}">
                <a16:creationId xmlns:a16="http://schemas.microsoft.com/office/drawing/2014/main" id="{5A30DA45-45CA-4267-882B-B57458837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Biotin</a:t>
            </a:r>
          </a:p>
        </p:txBody>
      </p:sp>
      <p:sp>
        <p:nvSpPr>
          <p:cNvPr id="39" name="Zinc">
            <a:extLst xmlns:a="http://schemas.openxmlformats.org/drawingml/2006/main">
              <a:ext uri="{FF2B5EF4-FFF2-40B4-BE49-F238E27FC236}">
                <a16:creationId xmlns:a16="http://schemas.microsoft.com/office/drawing/2014/main" id="{8AF512A0-CD6F-4F1C-8A28-C460E3FF5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Zinc</a:t>
            </a:r>
          </a:p>
        </p:txBody>
      </p:sp>
      <p:sp>
        <p:nvSpPr>
          <p:cNvPr id="40" name="Benefits">
            <a:extLst xmlns:a="http://schemas.openxmlformats.org/drawingml/2006/main">
              <a:ext uri="{FF2B5EF4-FFF2-40B4-BE49-F238E27FC236}">
                <a16:creationId xmlns:a16="http://schemas.microsoft.com/office/drawing/2014/main" id="{4480EDDA-063B-4C84-9B17-A8870C7A7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1" name="Hair and nail health">
            <a:extLst xmlns:a="http://schemas.openxmlformats.org/drawingml/2006/main">
              <a:ext uri="{FF2B5EF4-FFF2-40B4-BE49-F238E27FC236}">
                <a16:creationId xmlns:a16="http://schemas.microsoft.com/office/drawing/2014/main" id="{9B42AA5A-6B9A-4241-BEE7-89084FA06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Hair and nail health</a:t>
            </a:r>
          </a:p>
        </p:txBody>
      </p:sp>
      <p:sp>
        <p:nvSpPr>
          <p:cNvPr id="42" name="Skin health support">
            <a:extLst xmlns:a="http://schemas.openxmlformats.org/drawingml/2006/main">
              <a:ext uri="{FF2B5EF4-FFF2-40B4-BE49-F238E27FC236}">
                <a16:creationId xmlns:a16="http://schemas.microsoft.com/office/drawing/2014/main" id="{6B4C530A-985E-480D-9B4E-77358302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Skin health support</a:t>
            </a:r>
          </a:p>
        </p:txBody>
      </p:sp>
      <p:sp>
        <p:nvSpPr>
          <p:cNvPr id="43" name="Keratin formation support">
            <a:extLst xmlns:a="http://schemas.openxmlformats.org/drawingml/2006/main">
              <a:ext uri="{FF2B5EF4-FFF2-40B4-BE49-F238E27FC236}">
                <a16:creationId xmlns:a16="http://schemas.microsoft.com/office/drawing/2014/main" id="{55467FE0-18B5-45D1-86DB-AE144219B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Keratin formation support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29CD594-38BD-46C6-A1D5-A42F8FC80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44E650E-DD45-4CED-B5D8-23379397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BDAC6C1-7B45-4D42-A5BD-B8B0B2A1A1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d76ea2754546df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7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19B97226-A648-4D30-A852-9B8419FE7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8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CB95FEA4-4EA5-4E5F-8E78-07B10081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9" name="14">
            <a:extLst xmlns:a="http://schemas.openxmlformats.org/drawingml/2006/main">
              <a:ext uri="{FF2B5EF4-FFF2-40B4-BE49-F238E27FC236}">
                <a16:creationId xmlns:a16="http://schemas.microsoft.com/office/drawing/2014/main" id="{8EB58307-12F2-470F-B061-B8B6832C7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70561242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81193EA-8A25-4E31-A6DA-A8F65B2F57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ecfc1fc2a14f82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ategory C">
            <a:extLst xmlns:a="http://schemas.openxmlformats.org/drawingml/2006/main">
              <a:ext uri="{FF2B5EF4-FFF2-40B4-BE49-F238E27FC236}">
                <a16:creationId xmlns:a16="http://schemas.microsoft.com/office/drawing/2014/main" id="{752FA564-15F4-444E-BB8E-865F7F1C7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16A6A1"/>
                </a:solidFill>
                <a:latin typeface="Arial"/>
                <a:ea typeface="Arial"/>
                <a:cs typeface="Arial"/>
              </a:rPr>
              <a:t>Category C</a:t>
            </a:r>
          </a:p>
        </p:txBody>
      </p:sp>
      <p:sp>
        <p:nvSpPr>
          <p:cNvPr id="3" name="Brain Health &amp; Sleep">
            <a:extLst xmlns:a="http://schemas.openxmlformats.org/drawingml/2006/main">
              <a:ext uri="{FF2B5EF4-FFF2-40B4-BE49-F238E27FC236}">
                <a16:creationId xmlns:a16="http://schemas.microsoft.com/office/drawing/2014/main" id="{2AE1B1E8-8AD9-4596-A82D-AFC55E7F0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8572500" cy="505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Brain Health &amp; Sleep</a:t>
            </a:r>
          </a:p>
        </p:txBody>
      </p:sp>
      <p:sp>
        <p:nvSpPr>
          <p:cNvPr id="4" name="Targeted oral film supplements for sleep, relaxation, c">
            <a:extLst xmlns:a="http://schemas.openxmlformats.org/drawingml/2006/main">
              <a:ext uri="{FF2B5EF4-FFF2-40B4-BE49-F238E27FC236}">
                <a16:creationId xmlns:a16="http://schemas.microsoft.com/office/drawing/2014/main" id="{0187377F-8970-4FF1-96B7-69E7F828A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1050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Targeted oral film supplements for sleep, relaxation, cognitive focus and everyday mental</a:t>
            </a:r>
          </a:p>
        </p:txBody>
      </p:sp>
      <p:sp>
        <p:nvSpPr>
          <p:cNvPr id="5" name="well-being.">
            <a:extLst xmlns:a="http://schemas.openxmlformats.org/drawingml/2006/main">
              <a:ext uri="{FF2B5EF4-FFF2-40B4-BE49-F238E27FC236}">
                <a16:creationId xmlns:a16="http://schemas.microsoft.com/office/drawing/2014/main" id="{9ECECC74-7DDE-4D58-A197-6EDA15ECC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925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well-being.</a:t>
            </a:r>
          </a:p>
        </p:txBody>
      </p:sp>
      <p:sp>
        <p:nvSpPr>
          <p:cNvPr id="6" name="Product Range">
            <a:extLst xmlns:a="http://schemas.openxmlformats.org/drawingml/2006/main">
              <a:ext uri="{FF2B5EF4-FFF2-40B4-BE49-F238E27FC236}">
                <a16:creationId xmlns:a16="http://schemas.microsoft.com/office/drawing/2014/main" id="{E1598894-32D8-45E3-9D94-DCA21A11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072" y="3359914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Product Range</a:t>
            </a:r>
          </a:p>
        </p:txBody>
      </p:sp>
      <p:sp>
        <p:nvSpPr>
          <p:cNvPr id="7" name="C1">
            <a:extLst xmlns:a="http://schemas.openxmlformats.org/drawingml/2006/main">
              <a:ext uri="{FF2B5EF4-FFF2-40B4-BE49-F238E27FC236}">
                <a16:creationId xmlns:a16="http://schemas.microsoft.com/office/drawing/2014/main" id="{73B9CB9B-61A1-49B6-82E3-EABC44A3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90" y="3877279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C1</a:t>
            </a:r>
          </a:p>
        </p:txBody>
      </p:sp>
      <p:sp>
        <p:nvSpPr>
          <p:cNvPr id="8" name="Melatonin Sleep">
            <a:extLst xmlns:a="http://schemas.openxmlformats.org/drawingml/2006/main">
              <a:ext uri="{FF2B5EF4-FFF2-40B4-BE49-F238E27FC236}">
                <a16:creationId xmlns:a16="http://schemas.microsoft.com/office/drawing/2014/main" id="{39219C10-A1CD-4204-99A8-6D9DE34A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40" y="3829654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Melatonin Sleep</a:t>
            </a:r>
          </a:p>
        </p:txBody>
      </p:sp>
      <p:sp>
        <p:nvSpPr>
          <p:cNvPr id="9" name="Film">
            <a:extLst xmlns:a="http://schemas.openxmlformats.org/drawingml/2006/main">
              <a:ext uri="{FF2B5EF4-FFF2-40B4-BE49-F238E27FC236}">
                <a16:creationId xmlns:a16="http://schemas.microsoft.com/office/drawing/2014/main" id="{259433ED-0B10-4E8D-814B-5C347AF4A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40" y="395747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10" name="C2">
            <a:extLst xmlns:a="http://schemas.openxmlformats.org/drawingml/2006/main">
              <a:ext uri="{FF2B5EF4-FFF2-40B4-BE49-F238E27FC236}">
                <a16:creationId xmlns:a16="http://schemas.microsoft.com/office/drawing/2014/main" id="{04365262-58D1-4DD7-B6AA-70EF2B5CF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127" y="3877279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C2</a:t>
            </a:r>
          </a:p>
        </p:txBody>
      </p:sp>
      <p:sp>
        <p:nvSpPr>
          <p:cNvPr id="11" name="Melatonin +">
            <a:extLst xmlns:a="http://schemas.openxmlformats.org/drawingml/2006/main">
              <a:ext uri="{FF2B5EF4-FFF2-40B4-BE49-F238E27FC236}">
                <a16:creationId xmlns:a16="http://schemas.microsoft.com/office/drawing/2014/main" id="{B94DFB72-269C-4B02-9075-E72F7EE2C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77" y="3829654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Melatonin +</a:t>
            </a:r>
          </a:p>
        </p:txBody>
      </p:sp>
      <p:sp>
        <p:nvSpPr>
          <p:cNvPr id="12" name="Magnesium">
            <a:extLst xmlns:a="http://schemas.openxmlformats.org/drawingml/2006/main">
              <a:ext uri="{FF2B5EF4-FFF2-40B4-BE49-F238E27FC236}">
                <a16:creationId xmlns:a16="http://schemas.microsoft.com/office/drawing/2014/main" id="{8E68BA7C-D3C6-4787-9721-03A869FE0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77" y="395747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13" name="C3">
            <a:extLst xmlns:a="http://schemas.openxmlformats.org/drawingml/2006/main">
              <a:ext uri="{FF2B5EF4-FFF2-40B4-BE49-F238E27FC236}">
                <a16:creationId xmlns:a16="http://schemas.microsoft.com/office/drawing/2014/main" id="{ABF8D33C-9513-4FC6-A1F7-1686AE0A8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66" y="3877279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C3</a:t>
            </a:r>
          </a:p>
        </p:txBody>
      </p:sp>
      <p:sp>
        <p:nvSpPr>
          <p:cNvPr id="14" name="L-Theanine">
            <a:extLst xmlns:a="http://schemas.openxmlformats.org/drawingml/2006/main">
              <a:ext uri="{FF2B5EF4-FFF2-40B4-BE49-F238E27FC236}">
                <a16:creationId xmlns:a16="http://schemas.microsoft.com/office/drawing/2014/main" id="{9D84F6E7-15E4-4AAF-97B5-FC637E060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516" y="3829654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L-Theanine</a:t>
            </a:r>
          </a:p>
        </p:txBody>
      </p:sp>
      <p:sp>
        <p:nvSpPr>
          <p:cNvPr id="15" name="Relaxation">
            <a:extLst xmlns:a="http://schemas.openxmlformats.org/drawingml/2006/main">
              <a:ext uri="{FF2B5EF4-FFF2-40B4-BE49-F238E27FC236}">
                <a16:creationId xmlns:a16="http://schemas.microsoft.com/office/drawing/2014/main" id="{2E9C432A-DDF1-458A-B323-3E66EC06D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516" y="395747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Relaxation</a:t>
            </a:r>
          </a:p>
        </p:txBody>
      </p:sp>
      <p:sp>
        <p:nvSpPr>
          <p:cNvPr id="16" name="C4">
            <a:extLst xmlns:a="http://schemas.openxmlformats.org/drawingml/2006/main">
              <a:ext uri="{FF2B5EF4-FFF2-40B4-BE49-F238E27FC236}">
                <a16:creationId xmlns:a16="http://schemas.microsoft.com/office/drawing/2014/main" id="{9A694C68-0260-43D1-B3F9-E1794214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595" y="3877279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C4</a:t>
            </a:r>
          </a:p>
        </p:txBody>
      </p:sp>
      <p:sp>
        <p:nvSpPr>
          <p:cNvPr id="17" name="Focus &amp; Learning">
            <a:extLst xmlns:a="http://schemas.openxmlformats.org/drawingml/2006/main">
              <a:ext uri="{FF2B5EF4-FFF2-40B4-BE49-F238E27FC236}">
                <a16:creationId xmlns:a16="http://schemas.microsoft.com/office/drawing/2014/main" id="{8B208B62-F996-4EBB-BF57-3F6B0E878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45" y="3829654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Focus &amp; Learning</a:t>
            </a:r>
          </a:p>
        </p:txBody>
      </p:sp>
      <p:sp>
        <p:nvSpPr>
          <p:cNvPr id="18" name="Film">
            <a:extLst xmlns:a="http://schemas.openxmlformats.org/drawingml/2006/main">
              <a:ext uri="{FF2B5EF4-FFF2-40B4-BE49-F238E27FC236}">
                <a16:creationId xmlns:a16="http://schemas.microsoft.com/office/drawing/2014/main" id="{0DBC9EEE-35D8-4195-AFBF-C7B7D5EEC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745" y="3957479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19" name="C5">
            <a:extLst xmlns:a="http://schemas.openxmlformats.org/drawingml/2006/main">
              <a:ext uri="{FF2B5EF4-FFF2-40B4-BE49-F238E27FC236}">
                <a16:creationId xmlns:a16="http://schemas.microsoft.com/office/drawing/2014/main" id="{CEC4A261-2B3F-4743-BA13-CE8536BCD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903" y="4551936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C5</a:t>
            </a:r>
          </a:p>
        </p:txBody>
      </p:sp>
      <p:sp>
        <p:nvSpPr>
          <p:cNvPr id="20" name="Magnesium">
            <a:extLst xmlns:a="http://schemas.openxmlformats.org/drawingml/2006/main">
              <a:ext uri="{FF2B5EF4-FFF2-40B4-BE49-F238E27FC236}">
                <a16:creationId xmlns:a16="http://schemas.microsoft.com/office/drawing/2014/main" id="{C0730FAE-6CC6-474A-8147-56467AB58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53" y="450431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21" name="Relaxation">
            <a:extLst xmlns:a="http://schemas.openxmlformats.org/drawingml/2006/main">
              <a:ext uri="{FF2B5EF4-FFF2-40B4-BE49-F238E27FC236}">
                <a16:creationId xmlns:a16="http://schemas.microsoft.com/office/drawing/2014/main" id="{EFDB13A4-1B07-400D-BE1A-8F9E80A4B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053" y="4632137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Relaxation</a:t>
            </a:r>
          </a:p>
        </p:txBody>
      </p:sp>
      <p:sp>
        <p:nvSpPr>
          <p:cNvPr id="22" name="C6">
            <a:extLst xmlns:a="http://schemas.openxmlformats.org/drawingml/2006/main">
              <a:ext uri="{FF2B5EF4-FFF2-40B4-BE49-F238E27FC236}">
                <a16:creationId xmlns:a16="http://schemas.microsoft.com/office/drawing/2014/main" id="{87D1497D-2726-417E-AD3A-0E8FBE89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097" y="4551936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C6</a:t>
            </a:r>
          </a:p>
        </p:txBody>
      </p:sp>
      <p:sp>
        <p:nvSpPr>
          <p:cNvPr id="23" name="DHA Memory Film">
            <a:extLst xmlns:a="http://schemas.openxmlformats.org/drawingml/2006/main">
              <a:ext uri="{FF2B5EF4-FFF2-40B4-BE49-F238E27FC236}">
                <a16:creationId xmlns:a16="http://schemas.microsoft.com/office/drawing/2014/main" id="{8BF34B5A-285B-465D-9530-073CC3618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47" y="450431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DHA Memory Film</a:t>
            </a:r>
          </a:p>
        </p:txBody>
      </p:sp>
      <p:sp>
        <p:nvSpPr>
          <p:cNvPr id="24" name="C7">
            <a:extLst xmlns:a="http://schemas.openxmlformats.org/drawingml/2006/main">
              <a:ext uri="{FF2B5EF4-FFF2-40B4-BE49-F238E27FC236}">
                <a16:creationId xmlns:a16="http://schemas.microsoft.com/office/drawing/2014/main" id="{3D3AC308-864C-4936-9717-003FF3C9D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65" y="4551936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C7</a:t>
            </a:r>
          </a:p>
        </p:txBody>
      </p:sp>
      <p:sp>
        <p:nvSpPr>
          <p:cNvPr id="25" name="B Vitamins">
            <a:extLst xmlns:a="http://schemas.openxmlformats.org/drawingml/2006/main">
              <a:ext uri="{FF2B5EF4-FFF2-40B4-BE49-F238E27FC236}">
                <a16:creationId xmlns:a16="http://schemas.microsoft.com/office/drawing/2014/main" id="{D9EF0951-F1EB-4A17-9A3F-AE30004A5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515" y="450431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 Vitamins</a:t>
            </a:r>
          </a:p>
        </p:txBody>
      </p:sp>
      <p:sp>
        <p:nvSpPr>
          <p:cNvPr id="26" name="Anti-Fatigue">
            <a:extLst xmlns:a="http://schemas.openxmlformats.org/drawingml/2006/main">
              <a:ext uri="{FF2B5EF4-FFF2-40B4-BE49-F238E27FC236}">
                <a16:creationId xmlns:a16="http://schemas.microsoft.com/office/drawing/2014/main" id="{EAB2DA3E-F30D-41C4-936C-2F38A644E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515" y="4632137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Anti-Fatigue</a:t>
            </a:r>
          </a:p>
        </p:txBody>
      </p:sp>
      <p:sp>
        <p:nvSpPr>
          <p:cNvPr id="27" name="C8">
            <a:extLst xmlns:a="http://schemas.openxmlformats.org/drawingml/2006/main">
              <a:ext uri="{FF2B5EF4-FFF2-40B4-BE49-F238E27FC236}">
                <a16:creationId xmlns:a16="http://schemas.microsoft.com/office/drawing/2014/main" id="{1581ABA1-A0C0-4811-B9DA-F3891A4AD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536" y="4551936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C8</a:t>
            </a:r>
          </a:p>
        </p:txBody>
      </p:sp>
      <p:sp>
        <p:nvSpPr>
          <p:cNvPr id="28" name="Caffeine Alertness">
            <a:extLst xmlns:a="http://schemas.openxmlformats.org/drawingml/2006/main">
              <a:ext uri="{FF2B5EF4-FFF2-40B4-BE49-F238E27FC236}">
                <a16:creationId xmlns:a16="http://schemas.microsoft.com/office/drawing/2014/main" id="{8A4F9CF8-5D02-495D-9EDE-390AA89F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86" y="4504311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Caffeine Alertness</a:t>
            </a:r>
          </a:p>
        </p:txBody>
      </p:sp>
      <p:sp>
        <p:nvSpPr>
          <p:cNvPr id="29" name="Film">
            <a:extLst xmlns:a="http://schemas.openxmlformats.org/drawingml/2006/main">
              <a:ext uri="{FF2B5EF4-FFF2-40B4-BE49-F238E27FC236}">
                <a16:creationId xmlns:a16="http://schemas.microsoft.com/office/drawing/2014/main" id="{8C5E6B8D-B6C2-44D0-A856-5EC91CBB2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86" y="4632137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30" name="Key Benefits">
            <a:extLst xmlns:a="http://schemas.openxmlformats.org/drawingml/2006/main">
              <a:ext uri="{FF2B5EF4-FFF2-40B4-BE49-F238E27FC236}">
                <a16:creationId xmlns:a16="http://schemas.microsoft.com/office/drawing/2014/main" id="{C54D307C-A416-4313-AA80-970CBF9B4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421" y="5243736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Key Benefits</a:t>
            </a:r>
          </a:p>
        </p:txBody>
      </p:sp>
      <p:sp>
        <p:nvSpPr>
          <p:cNvPr id="31" name="Sleep onset">
            <a:extLst xmlns:a="http://schemas.openxmlformats.org/drawingml/2006/main">
              <a:ext uri="{FF2B5EF4-FFF2-40B4-BE49-F238E27FC236}">
                <a16:creationId xmlns:a16="http://schemas.microsoft.com/office/drawing/2014/main" id="{BB72CA54-95E1-4F74-AA46-68B2E7E26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810250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Sleep onset</a:t>
            </a:r>
          </a:p>
        </p:txBody>
      </p:sp>
      <p:sp>
        <p:nvSpPr>
          <p:cNvPr id="32" name="Sleep quality">
            <a:extLst xmlns:a="http://schemas.openxmlformats.org/drawingml/2006/main">
              <a:ext uri="{FF2B5EF4-FFF2-40B4-BE49-F238E27FC236}">
                <a16:creationId xmlns:a16="http://schemas.microsoft.com/office/drawing/2014/main" id="{D83AF5AC-1035-4B54-ADA9-16197C234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10250"/>
            <a:ext cx="9906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Sleep quality</a:t>
            </a:r>
          </a:p>
        </p:txBody>
      </p:sp>
      <p:sp>
        <p:nvSpPr>
          <p:cNvPr id="33" name="Calm &amp; relaxation">
            <a:extLst xmlns:a="http://schemas.openxmlformats.org/drawingml/2006/main">
              <a:ext uri="{FF2B5EF4-FFF2-40B4-BE49-F238E27FC236}">
                <a16:creationId xmlns:a16="http://schemas.microsoft.com/office/drawing/2014/main" id="{44D5AAEE-D97D-43EF-8811-D53753D23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5810250"/>
            <a:ext cx="11144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Calm &amp; relaxation</a:t>
            </a:r>
          </a:p>
        </p:txBody>
      </p:sp>
      <p:sp>
        <p:nvSpPr>
          <p:cNvPr id="34" name="Focus, memory &amp;">
            <a:extLst xmlns:a="http://schemas.openxmlformats.org/drawingml/2006/main">
              <a:ext uri="{FF2B5EF4-FFF2-40B4-BE49-F238E27FC236}">
                <a16:creationId xmlns:a16="http://schemas.microsoft.com/office/drawing/2014/main" id="{9298DA39-DCC1-4378-976C-D070F9B6E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810250"/>
            <a:ext cx="9715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Focus, memory &amp;</a:t>
            </a:r>
          </a:p>
        </p:txBody>
      </p:sp>
      <p:sp>
        <p:nvSpPr>
          <p:cNvPr id="35" name="alertness">
            <a:extLst xmlns:a="http://schemas.openxmlformats.org/drawingml/2006/main">
              <a:ext uri="{FF2B5EF4-FFF2-40B4-BE49-F238E27FC236}">
                <a16:creationId xmlns:a16="http://schemas.microsoft.com/office/drawing/2014/main" id="{329F2AAA-BA5A-4107-9596-2E0FC9E3F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940552"/>
            <a:ext cx="9715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alertness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322F576-C90D-4930-925A-7695CD4D1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B1FC89D-CFC2-4F92-8D79-225643A78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E8140E9-BD1C-4256-BA33-2024A4050D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4800a3db124cc4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39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48E53F58-470F-46AC-911E-120235CA1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0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A1CD57A2-9FA2-4420-B0FD-E719352E0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1" name="15">
            <a:extLst xmlns:a="http://schemas.openxmlformats.org/drawingml/2006/main">
              <a:ext uri="{FF2B5EF4-FFF2-40B4-BE49-F238E27FC236}">
                <a16:creationId xmlns:a16="http://schemas.microsoft.com/office/drawing/2014/main" id="{DC3A1EFE-7FE4-4800-86FF-19E7BA483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80802248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384CF5B-CD28-4BD8-AC15-23C9CC75DE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a211d90e344b6a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Brain Health &amp; Sleep">
            <a:extLst xmlns:a="http://schemas.openxmlformats.org/drawingml/2006/main">
              <a:ext uri="{FF2B5EF4-FFF2-40B4-BE49-F238E27FC236}">
                <a16:creationId xmlns:a16="http://schemas.microsoft.com/office/drawing/2014/main" id="{A17F544F-EFF8-489A-897C-DDD65A852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Brain Health &amp; Sleep</a:t>
            </a:r>
          </a:p>
        </p:txBody>
      </p:sp>
      <p:sp>
        <p:nvSpPr>
          <p:cNvPr id="3" name="Targeted oral film supplements for sleep, relaxation, c">
            <a:extLst xmlns:a="http://schemas.openxmlformats.org/drawingml/2006/main">
              <a:ext uri="{FF2B5EF4-FFF2-40B4-BE49-F238E27FC236}">
                <a16:creationId xmlns:a16="http://schemas.microsoft.com/office/drawing/2014/main" id="{8A0094AB-198F-4478-BBA0-E30482AA4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Targeted oral film supplements for sleep, relaxation, cognitive focus and everyday mental well-being.</a:t>
            </a:r>
          </a:p>
        </p:txBody>
      </p:sp>
      <p:sp>
        <p:nvSpPr>
          <p:cNvPr id="4" name="C1">
            <a:extLst xmlns:a="http://schemas.openxmlformats.org/drawingml/2006/main">
              <a:ext uri="{FF2B5EF4-FFF2-40B4-BE49-F238E27FC236}">
                <a16:creationId xmlns:a16="http://schemas.microsoft.com/office/drawing/2014/main" id="{39D849A4-09A4-4DEE-9F36-B19EE76E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C1</a:t>
            </a:r>
          </a:p>
        </p:txBody>
      </p:sp>
      <p:sp>
        <p:nvSpPr>
          <p:cNvPr id="5" name="Melatonin Sleep">
            <a:extLst xmlns:a="http://schemas.openxmlformats.org/drawingml/2006/main">
              <a:ext uri="{FF2B5EF4-FFF2-40B4-BE49-F238E27FC236}">
                <a16:creationId xmlns:a16="http://schemas.microsoft.com/office/drawing/2014/main" id="{64FD0A70-66DC-400E-9DDC-7B2BE6E81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Melatonin Sleep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DEC6A5F1-5209-4F72-AC27-C0C1E2472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C45526C0-8BF1-483F-9C6A-A172F2294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Melatonin">
            <a:extLst xmlns:a="http://schemas.openxmlformats.org/drawingml/2006/main">
              <a:ext uri="{FF2B5EF4-FFF2-40B4-BE49-F238E27FC236}">
                <a16:creationId xmlns:a16="http://schemas.microsoft.com/office/drawing/2014/main" id="{74BF2B23-3B38-4F58-91B9-19E0ABA3C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Melatonin</a:t>
            </a:r>
          </a:p>
        </p:txBody>
      </p:sp>
      <p:sp>
        <p:nvSpPr>
          <p:cNvPr id="9" name="Benefits">
            <a:extLst xmlns:a="http://schemas.openxmlformats.org/drawingml/2006/main">
              <a:ext uri="{FF2B5EF4-FFF2-40B4-BE49-F238E27FC236}">
                <a16:creationId xmlns:a16="http://schemas.microsoft.com/office/drawing/2014/main" id="{C7DBED44-D118-4C8B-B690-7A7F8718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0" name="Helps with sleep onset">
            <a:extLst xmlns:a="http://schemas.openxmlformats.org/drawingml/2006/main">
              <a:ext uri="{FF2B5EF4-FFF2-40B4-BE49-F238E27FC236}">
                <a16:creationId xmlns:a16="http://schemas.microsoft.com/office/drawing/2014/main" id="{3E02CC52-F804-43AB-B472-09E564721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Helps with sleep onset</a:t>
            </a:r>
          </a:p>
        </p:txBody>
      </p:sp>
      <p:sp>
        <p:nvSpPr>
          <p:cNvPr id="11" name="Healthy sleep cycle support">
            <a:extLst xmlns:a="http://schemas.openxmlformats.org/drawingml/2006/main">
              <a:ext uri="{FF2B5EF4-FFF2-40B4-BE49-F238E27FC236}">
                <a16:creationId xmlns:a16="http://schemas.microsoft.com/office/drawing/2014/main" id="{E9331EF5-5A22-4EE2-9C80-312317F9F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sleep cycle support</a:t>
            </a:r>
          </a:p>
        </p:txBody>
      </p:sp>
      <p:sp>
        <p:nvSpPr>
          <p:cNvPr id="12" name="Nighttime relaxation">
            <a:extLst xmlns:a="http://schemas.openxmlformats.org/drawingml/2006/main">
              <a:ext uri="{FF2B5EF4-FFF2-40B4-BE49-F238E27FC236}">
                <a16:creationId xmlns:a16="http://schemas.microsoft.com/office/drawing/2014/main" id="{B700F1A9-C4AD-4376-9AF6-9F269BE46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Nighttime relaxation</a:t>
            </a:r>
          </a:p>
        </p:txBody>
      </p:sp>
      <p:sp>
        <p:nvSpPr>
          <p:cNvPr id="13" name="C2">
            <a:extLst xmlns:a="http://schemas.openxmlformats.org/drawingml/2006/main">
              <a:ext uri="{FF2B5EF4-FFF2-40B4-BE49-F238E27FC236}">
                <a16:creationId xmlns:a16="http://schemas.microsoft.com/office/drawing/2014/main" id="{E83C86D8-7977-4AFD-897B-A56BB5737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C2</a:t>
            </a:r>
          </a:p>
        </p:txBody>
      </p:sp>
      <p:sp>
        <p:nvSpPr>
          <p:cNvPr id="14" name="Melatonin +">
            <a:extLst xmlns:a="http://schemas.openxmlformats.org/drawingml/2006/main">
              <a:ext uri="{FF2B5EF4-FFF2-40B4-BE49-F238E27FC236}">
                <a16:creationId xmlns:a16="http://schemas.microsoft.com/office/drawing/2014/main" id="{D870D1C8-0FE4-49FE-816E-E9E29BFA5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Melatonin +</a:t>
            </a:r>
          </a:p>
        </p:txBody>
      </p:sp>
      <p:sp>
        <p:nvSpPr>
          <p:cNvPr id="15" name="Magnesium">
            <a:extLst xmlns:a="http://schemas.openxmlformats.org/drawingml/2006/main">
              <a:ext uri="{FF2B5EF4-FFF2-40B4-BE49-F238E27FC236}">
                <a16:creationId xmlns:a16="http://schemas.microsoft.com/office/drawing/2014/main" id="{438FA653-000C-476F-BADC-48903177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1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65EE43DE-E4AD-4467-8D2E-77D066E68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AA021D4E-3527-4F87-83B6-23E186223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8" name="Melatonin">
            <a:extLst xmlns:a="http://schemas.openxmlformats.org/drawingml/2006/main">
              <a:ext uri="{FF2B5EF4-FFF2-40B4-BE49-F238E27FC236}">
                <a16:creationId xmlns:a16="http://schemas.microsoft.com/office/drawing/2014/main" id="{457C663B-0550-4F7D-829C-98F44B54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Melatonin</a:t>
            </a:r>
          </a:p>
        </p:txBody>
      </p:sp>
      <p:sp>
        <p:nvSpPr>
          <p:cNvPr id="19" name="Magnesium">
            <a:extLst xmlns:a="http://schemas.openxmlformats.org/drawingml/2006/main">
              <a:ext uri="{FF2B5EF4-FFF2-40B4-BE49-F238E27FC236}">
                <a16:creationId xmlns:a16="http://schemas.microsoft.com/office/drawing/2014/main" id="{01E63CD1-72B4-4E0E-A3FF-6C3388FBE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924ADF96-CF19-4222-AEB4-A5059FA13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1" name="Improves sleep quality">
            <a:extLst xmlns:a="http://schemas.openxmlformats.org/drawingml/2006/main">
              <a:ext uri="{FF2B5EF4-FFF2-40B4-BE49-F238E27FC236}">
                <a16:creationId xmlns:a16="http://schemas.microsoft.com/office/drawing/2014/main" id="{C9029D14-3BBA-4F76-BC87-B1ADE9318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Improves sleep quality</a:t>
            </a:r>
          </a:p>
        </p:txBody>
      </p:sp>
      <p:sp>
        <p:nvSpPr>
          <p:cNvPr id="22" name="Relaxation support">
            <a:extLst xmlns:a="http://schemas.openxmlformats.org/drawingml/2006/main">
              <a:ext uri="{FF2B5EF4-FFF2-40B4-BE49-F238E27FC236}">
                <a16:creationId xmlns:a16="http://schemas.microsoft.com/office/drawing/2014/main" id="{1E55DBC4-6B23-4BE4-8D21-398A46688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Relaxation support</a:t>
            </a:r>
          </a:p>
        </p:txBody>
      </p:sp>
      <p:sp>
        <p:nvSpPr>
          <p:cNvPr id="23" name="Healthy sleep cycle support">
            <a:extLst xmlns:a="http://schemas.openxmlformats.org/drawingml/2006/main">
              <a:ext uri="{FF2B5EF4-FFF2-40B4-BE49-F238E27FC236}">
                <a16:creationId xmlns:a16="http://schemas.microsoft.com/office/drawing/2014/main" id="{C572E620-0943-4FEE-A276-C172E0C29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sleep cycle support</a:t>
            </a:r>
          </a:p>
        </p:txBody>
      </p:sp>
      <p:sp>
        <p:nvSpPr>
          <p:cNvPr id="24" name="C3">
            <a:extLst xmlns:a="http://schemas.openxmlformats.org/drawingml/2006/main">
              <a:ext uri="{FF2B5EF4-FFF2-40B4-BE49-F238E27FC236}">
                <a16:creationId xmlns:a16="http://schemas.microsoft.com/office/drawing/2014/main" id="{6C03B7A9-A873-4C63-8F95-A49546115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C3</a:t>
            </a:r>
          </a:p>
        </p:txBody>
      </p:sp>
      <p:sp>
        <p:nvSpPr>
          <p:cNvPr id="25" name="L-Theanine Relaxation">
            <a:extLst xmlns:a="http://schemas.openxmlformats.org/drawingml/2006/main">
              <a:ext uri="{FF2B5EF4-FFF2-40B4-BE49-F238E27FC236}">
                <a16:creationId xmlns:a16="http://schemas.microsoft.com/office/drawing/2014/main" id="{24A8F1F2-0E8E-4FE1-A4B3-CB935B6A5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L-Theanine Relaxation</a:t>
            </a:r>
          </a:p>
        </p:txBody>
      </p:sp>
      <p:sp>
        <p:nvSpPr>
          <p:cNvPr id="2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F3EB89BB-8A17-4BA6-A547-03F62A5B5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2810B8DF-B638-4FA7-BE48-0894E842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8" name="L-theanine">
            <a:extLst xmlns:a="http://schemas.openxmlformats.org/drawingml/2006/main">
              <a:ext uri="{FF2B5EF4-FFF2-40B4-BE49-F238E27FC236}">
                <a16:creationId xmlns:a16="http://schemas.microsoft.com/office/drawing/2014/main" id="{204550BD-5DB2-4306-B581-EAD0EDBE6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L-theanine</a:t>
            </a:r>
          </a:p>
        </p:txBody>
      </p:sp>
      <p:sp>
        <p:nvSpPr>
          <p:cNvPr id="29" name="Benefits">
            <a:extLst xmlns:a="http://schemas.openxmlformats.org/drawingml/2006/main">
              <a:ext uri="{FF2B5EF4-FFF2-40B4-BE49-F238E27FC236}">
                <a16:creationId xmlns:a16="http://schemas.microsoft.com/office/drawing/2014/main" id="{AE7DF386-986F-4704-B3C4-2E4FC95AC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0" name="Emotional relaxation">
            <a:extLst xmlns:a="http://schemas.openxmlformats.org/drawingml/2006/main">
              <a:ext uri="{FF2B5EF4-FFF2-40B4-BE49-F238E27FC236}">
                <a16:creationId xmlns:a16="http://schemas.microsoft.com/office/drawing/2014/main" id="{DC66062B-E3A2-4B30-80C0-5C0A985E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Emotional relaxation</a:t>
            </a:r>
          </a:p>
        </p:txBody>
      </p:sp>
      <p:sp>
        <p:nvSpPr>
          <p:cNvPr id="31" name="Stress management support">
            <a:extLst xmlns:a="http://schemas.openxmlformats.org/drawingml/2006/main">
              <a:ext uri="{FF2B5EF4-FFF2-40B4-BE49-F238E27FC236}">
                <a16:creationId xmlns:a16="http://schemas.microsoft.com/office/drawing/2014/main" id="{EACBE223-E036-41ED-AAB6-FAE3BE19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Stress management support</a:t>
            </a:r>
          </a:p>
        </p:txBody>
      </p:sp>
      <p:sp>
        <p:nvSpPr>
          <p:cNvPr id="32" name="Calm focus support">
            <a:extLst xmlns:a="http://schemas.openxmlformats.org/drawingml/2006/main">
              <a:ext uri="{FF2B5EF4-FFF2-40B4-BE49-F238E27FC236}">
                <a16:creationId xmlns:a16="http://schemas.microsoft.com/office/drawing/2014/main" id="{9085EC0C-7F0F-4A74-8D01-862C0DA3A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Calm focus support</a:t>
            </a:r>
          </a:p>
        </p:txBody>
      </p:sp>
      <p:sp>
        <p:nvSpPr>
          <p:cNvPr id="33" name="C4">
            <a:extLst xmlns:a="http://schemas.openxmlformats.org/drawingml/2006/main">
              <a:ext uri="{FF2B5EF4-FFF2-40B4-BE49-F238E27FC236}">
                <a16:creationId xmlns:a16="http://schemas.microsoft.com/office/drawing/2014/main" id="{5ED339C5-CEA1-47E3-8FE8-B0753804C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C4</a:t>
            </a:r>
          </a:p>
        </p:txBody>
      </p:sp>
      <p:sp>
        <p:nvSpPr>
          <p:cNvPr id="34" name="Focus &amp; Learning">
            <a:extLst xmlns:a="http://schemas.openxmlformats.org/drawingml/2006/main">
              <a:ext uri="{FF2B5EF4-FFF2-40B4-BE49-F238E27FC236}">
                <a16:creationId xmlns:a16="http://schemas.microsoft.com/office/drawing/2014/main" id="{3314EA0D-B315-42F1-BE48-A8831F98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 &amp; Learning</a:t>
            </a:r>
          </a:p>
        </p:txBody>
      </p:sp>
      <p:sp>
        <p:nvSpPr>
          <p:cNvPr id="3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A97DDEEC-5241-4BC0-9F53-45A1F72C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247C17DD-D329-4C77-B697-9FDEEAABD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7" name="L-theanine">
            <a:extLst xmlns:a="http://schemas.openxmlformats.org/drawingml/2006/main">
              <a:ext uri="{FF2B5EF4-FFF2-40B4-BE49-F238E27FC236}">
                <a16:creationId xmlns:a16="http://schemas.microsoft.com/office/drawing/2014/main" id="{A907FB88-62D2-4226-8E03-C0B672B4E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L-theanine</a:t>
            </a:r>
          </a:p>
        </p:txBody>
      </p:sp>
      <p:sp>
        <p:nvSpPr>
          <p:cNvPr id="38" name="Low-dose caffeine">
            <a:extLst xmlns:a="http://schemas.openxmlformats.org/drawingml/2006/main">
              <a:ext uri="{FF2B5EF4-FFF2-40B4-BE49-F238E27FC236}">
                <a16:creationId xmlns:a16="http://schemas.microsoft.com/office/drawing/2014/main" id="{E938F6A9-6056-456A-A644-0BA67B4E1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Low-dose caffeine</a:t>
            </a:r>
          </a:p>
        </p:txBody>
      </p:sp>
      <p:sp>
        <p:nvSpPr>
          <p:cNvPr id="39" name="Benefits">
            <a:extLst xmlns:a="http://schemas.openxmlformats.org/drawingml/2006/main">
              <a:ext uri="{FF2B5EF4-FFF2-40B4-BE49-F238E27FC236}">
                <a16:creationId xmlns:a16="http://schemas.microsoft.com/office/drawing/2014/main" id="{359883E2-C2D2-4793-84D8-F9F74040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0" name="Improves focus">
            <a:extLst xmlns:a="http://schemas.openxmlformats.org/drawingml/2006/main">
              <a:ext uri="{FF2B5EF4-FFF2-40B4-BE49-F238E27FC236}">
                <a16:creationId xmlns:a16="http://schemas.microsoft.com/office/drawing/2014/main" id="{2B7AECDE-E8AC-4354-A932-F5DB5564F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Improves focus</a:t>
            </a:r>
          </a:p>
        </p:txBody>
      </p:sp>
      <p:sp>
        <p:nvSpPr>
          <p:cNvPr id="41" name="Improves mental alertness">
            <a:extLst xmlns:a="http://schemas.openxmlformats.org/drawingml/2006/main">
              <a:ext uri="{FF2B5EF4-FFF2-40B4-BE49-F238E27FC236}">
                <a16:creationId xmlns:a16="http://schemas.microsoft.com/office/drawing/2014/main" id="{23735BE9-6344-4E7C-8B83-66AB99CE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Improves mental alertness</a:t>
            </a:r>
          </a:p>
        </p:txBody>
      </p:sp>
      <p:sp>
        <p:nvSpPr>
          <p:cNvPr id="42" name="Sustained focus support">
            <a:extLst xmlns:a="http://schemas.openxmlformats.org/drawingml/2006/main">
              <a:ext uri="{FF2B5EF4-FFF2-40B4-BE49-F238E27FC236}">
                <a16:creationId xmlns:a16="http://schemas.microsoft.com/office/drawing/2014/main" id="{D2938D39-E01E-48A6-A801-71524D65D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Sustained focus support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0A8A6C5-449D-469F-8ECD-F386F135F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13B3E62-7891-41DA-AA5A-FB860C44C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25B01AD-F043-412A-9B90-1BF67B1D85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688fc17982440e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6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FFA1293B-5D35-4200-8EE4-1F365F56C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7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E18E9ADD-AD6F-4861-A25A-4985D4796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8" name="16">
            <a:extLst xmlns:a="http://schemas.openxmlformats.org/drawingml/2006/main">
              <a:ext uri="{FF2B5EF4-FFF2-40B4-BE49-F238E27FC236}">
                <a16:creationId xmlns:a16="http://schemas.microsoft.com/office/drawing/2014/main" id="{CF2228E3-FFFD-47A9-BD41-EF99009C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3158508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DE2D2A7-495D-4495-9F80-E15B363496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495316d83d4e1e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Brain Health &amp; Sleep">
            <a:extLst xmlns:a="http://schemas.openxmlformats.org/drawingml/2006/main">
              <a:ext uri="{FF2B5EF4-FFF2-40B4-BE49-F238E27FC236}">
                <a16:creationId xmlns:a16="http://schemas.microsoft.com/office/drawing/2014/main" id="{CC4908CB-4563-4746-8B01-66FACB986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Brain Health &amp; Sleep</a:t>
            </a:r>
          </a:p>
        </p:txBody>
      </p:sp>
      <p:sp>
        <p:nvSpPr>
          <p:cNvPr id="3" name="Targeted oral film supplements for sleep, relaxation, c">
            <a:extLst xmlns:a="http://schemas.openxmlformats.org/drawingml/2006/main">
              <a:ext uri="{FF2B5EF4-FFF2-40B4-BE49-F238E27FC236}">
                <a16:creationId xmlns:a16="http://schemas.microsoft.com/office/drawing/2014/main" id="{4244DC98-8E44-443B-8E02-41D15DC87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Targeted oral film supplements for sleep, relaxation, cognitive focus and everyday mental well-being.</a:t>
            </a:r>
          </a:p>
        </p:txBody>
      </p:sp>
      <p:sp>
        <p:nvSpPr>
          <p:cNvPr id="4" name="C5">
            <a:extLst xmlns:a="http://schemas.openxmlformats.org/drawingml/2006/main">
              <a:ext uri="{FF2B5EF4-FFF2-40B4-BE49-F238E27FC236}">
                <a16:creationId xmlns:a16="http://schemas.microsoft.com/office/drawing/2014/main" id="{64F3C9FB-0BFB-436D-B76A-3EE101A2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C5</a:t>
            </a:r>
          </a:p>
        </p:txBody>
      </p:sp>
      <p:sp>
        <p:nvSpPr>
          <p:cNvPr id="5" name="Magnesium Relaxation">
            <a:extLst xmlns:a="http://schemas.openxmlformats.org/drawingml/2006/main">
              <a:ext uri="{FF2B5EF4-FFF2-40B4-BE49-F238E27FC236}">
                <a16:creationId xmlns:a16="http://schemas.microsoft.com/office/drawing/2014/main" id="{AFD97CDA-212C-4BBF-89D4-E10B059D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Magnesium Relaxation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F011B117-3240-4338-99AA-4D95E7B5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A1C98906-6B85-4AA8-ADC6-03C16E0A7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Magnesium">
            <a:extLst xmlns:a="http://schemas.openxmlformats.org/drawingml/2006/main">
              <a:ext uri="{FF2B5EF4-FFF2-40B4-BE49-F238E27FC236}">
                <a16:creationId xmlns:a16="http://schemas.microsoft.com/office/drawing/2014/main" id="{E8AE7540-F4B2-4F98-9A77-59539F994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9" name="Benefits">
            <a:extLst xmlns:a="http://schemas.openxmlformats.org/drawingml/2006/main">
              <a:ext uri="{FF2B5EF4-FFF2-40B4-BE49-F238E27FC236}">
                <a16:creationId xmlns:a16="http://schemas.microsoft.com/office/drawing/2014/main" id="{E67FFE16-99FC-4D88-ADEE-A53A2717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0" name="Relaxation">
            <a:extLst xmlns:a="http://schemas.openxmlformats.org/drawingml/2006/main">
              <a:ext uri="{FF2B5EF4-FFF2-40B4-BE49-F238E27FC236}">
                <a16:creationId xmlns:a16="http://schemas.microsoft.com/office/drawing/2014/main" id="{C317AAC1-63D2-486E-B587-7A1DD7169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Relaxation</a:t>
            </a:r>
          </a:p>
        </p:txBody>
      </p:sp>
      <p:sp>
        <p:nvSpPr>
          <p:cNvPr id="11" name="Muscle relaxation support">
            <a:extLst xmlns:a="http://schemas.openxmlformats.org/drawingml/2006/main">
              <a:ext uri="{FF2B5EF4-FFF2-40B4-BE49-F238E27FC236}">
                <a16:creationId xmlns:a16="http://schemas.microsoft.com/office/drawing/2014/main" id="{18EA16A9-60A5-4A03-A1D0-BAD15F328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relaxation support</a:t>
            </a:r>
          </a:p>
        </p:txBody>
      </p:sp>
      <p:sp>
        <p:nvSpPr>
          <p:cNvPr id="12" name="Nervous system support">
            <a:extLst xmlns:a="http://schemas.openxmlformats.org/drawingml/2006/main">
              <a:ext uri="{FF2B5EF4-FFF2-40B4-BE49-F238E27FC236}">
                <a16:creationId xmlns:a16="http://schemas.microsoft.com/office/drawing/2014/main" id="{0851BF4B-627F-41E2-B043-E352063C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Nervous system support</a:t>
            </a:r>
          </a:p>
        </p:txBody>
      </p:sp>
      <p:sp>
        <p:nvSpPr>
          <p:cNvPr id="13" name="C6">
            <a:extLst xmlns:a="http://schemas.openxmlformats.org/drawingml/2006/main">
              <a:ext uri="{FF2B5EF4-FFF2-40B4-BE49-F238E27FC236}">
                <a16:creationId xmlns:a16="http://schemas.microsoft.com/office/drawing/2014/main" id="{5328977A-057A-4536-9879-EBA268CFD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C6</a:t>
            </a:r>
          </a:p>
        </p:txBody>
      </p:sp>
      <p:sp>
        <p:nvSpPr>
          <p:cNvPr id="14" name="DHA Memory">
            <a:extLst xmlns:a="http://schemas.openxmlformats.org/drawingml/2006/main">
              <a:ext uri="{FF2B5EF4-FFF2-40B4-BE49-F238E27FC236}">
                <a16:creationId xmlns:a16="http://schemas.microsoft.com/office/drawing/2014/main" id="{C58B029C-DF75-411F-B97C-46F9E3D3E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DHA Memory</a:t>
            </a:r>
          </a:p>
        </p:txBody>
      </p:sp>
      <p:sp>
        <p:nvSpPr>
          <p:cNvPr id="1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84FF49BA-6718-4EF5-8064-02C50462C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E7C1A6CD-C54F-4455-97E0-A148F4540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7" name="DHA">
            <a:extLst xmlns:a="http://schemas.openxmlformats.org/drawingml/2006/main">
              <a:ext uri="{FF2B5EF4-FFF2-40B4-BE49-F238E27FC236}">
                <a16:creationId xmlns:a16="http://schemas.microsoft.com/office/drawing/2014/main" id="{023757B9-C13D-4EEA-AEAC-4B60D523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DHA</a:t>
            </a:r>
          </a:p>
        </p:txBody>
      </p:sp>
      <p:sp>
        <p:nvSpPr>
          <p:cNvPr id="18" name="Benefits">
            <a:extLst xmlns:a="http://schemas.openxmlformats.org/drawingml/2006/main">
              <a:ext uri="{FF2B5EF4-FFF2-40B4-BE49-F238E27FC236}">
                <a16:creationId xmlns:a16="http://schemas.microsoft.com/office/drawing/2014/main" id="{A55334C2-AC1A-4732-8D3F-501DBF10F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9" name="Memory support">
            <a:extLst xmlns:a="http://schemas.openxmlformats.org/drawingml/2006/main">
              <a:ext uri="{FF2B5EF4-FFF2-40B4-BE49-F238E27FC236}">
                <a16:creationId xmlns:a16="http://schemas.microsoft.com/office/drawing/2014/main" id="{44E3FF55-4F2E-4721-AC40-1896D8949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Memory support</a:t>
            </a:r>
          </a:p>
        </p:txBody>
      </p:sp>
      <p:sp>
        <p:nvSpPr>
          <p:cNvPr id="20" name="Cognitive health support">
            <a:extLst xmlns:a="http://schemas.openxmlformats.org/drawingml/2006/main">
              <a:ext uri="{FF2B5EF4-FFF2-40B4-BE49-F238E27FC236}">
                <a16:creationId xmlns:a16="http://schemas.microsoft.com/office/drawing/2014/main" id="{797CDC9A-AD08-4F93-A45C-FA23BC4D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Cognitive health support</a:t>
            </a:r>
          </a:p>
        </p:txBody>
      </p:sp>
      <p:sp>
        <p:nvSpPr>
          <p:cNvPr id="21" name="Brain nutrition support">
            <a:extLst xmlns:a="http://schemas.openxmlformats.org/drawingml/2006/main">
              <a:ext uri="{FF2B5EF4-FFF2-40B4-BE49-F238E27FC236}">
                <a16:creationId xmlns:a16="http://schemas.microsoft.com/office/drawing/2014/main" id="{434868AF-784F-4AAD-874F-9E9F979E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Brain nutrition support</a:t>
            </a:r>
          </a:p>
        </p:txBody>
      </p:sp>
      <p:sp>
        <p:nvSpPr>
          <p:cNvPr id="22" name="C7">
            <a:extLst xmlns:a="http://schemas.openxmlformats.org/drawingml/2006/main">
              <a:ext uri="{FF2B5EF4-FFF2-40B4-BE49-F238E27FC236}">
                <a16:creationId xmlns:a16="http://schemas.microsoft.com/office/drawing/2014/main" id="{A1621DA0-CB11-4D48-837D-6A4323B7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C7</a:t>
            </a:r>
          </a:p>
        </p:txBody>
      </p:sp>
      <p:sp>
        <p:nvSpPr>
          <p:cNvPr id="23" name="B Vitamins">
            <a:extLst xmlns:a="http://schemas.openxmlformats.org/drawingml/2006/main">
              <a:ext uri="{FF2B5EF4-FFF2-40B4-BE49-F238E27FC236}">
                <a16:creationId xmlns:a16="http://schemas.microsoft.com/office/drawing/2014/main" id="{588E087D-7A62-4CF8-98F3-B56C04254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 Vitamins</a:t>
            </a:r>
          </a:p>
        </p:txBody>
      </p:sp>
      <p:sp>
        <p:nvSpPr>
          <p:cNvPr id="24" name="Anti-Fatigue">
            <a:extLst xmlns:a="http://schemas.openxmlformats.org/drawingml/2006/main">
              <a:ext uri="{FF2B5EF4-FFF2-40B4-BE49-F238E27FC236}">
                <a16:creationId xmlns:a16="http://schemas.microsoft.com/office/drawing/2014/main" id="{02F8DC6B-94C6-41FF-91CD-1E6E8C75C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Anti-Fatigue</a:t>
            </a:r>
          </a:p>
        </p:txBody>
      </p:sp>
      <p:sp>
        <p:nvSpPr>
          <p:cNvPr id="2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214CC2DA-F433-4843-A05B-05D50C837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F136D8A4-71E2-4755-A000-8EDC2495D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7" name="Vitamin B complex">
            <a:extLst xmlns:a="http://schemas.openxmlformats.org/drawingml/2006/main">
              <a:ext uri="{FF2B5EF4-FFF2-40B4-BE49-F238E27FC236}">
                <a16:creationId xmlns:a16="http://schemas.microsoft.com/office/drawing/2014/main" id="{2BD44674-646E-4F8F-B93F-7E2DCE364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B complex</a:t>
            </a:r>
          </a:p>
        </p:txBody>
      </p:sp>
      <p:sp>
        <p:nvSpPr>
          <p:cNvPr id="28" name="Benefits">
            <a:extLst xmlns:a="http://schemas.openxmlformats.org/drawingml/2006/main">
              <a:ext uri="{FF2B5EF4-FFF2-40B4-BE49-F238E27FC236}">
                <a16:creationId xmlns:a16="http://schemas.microsoft.com/office/drawing/2014/main" id="{DC043E1A-FF48-4D53-962F-2B538569D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9" name="Mental well-being support">
            <a:extLst xmlns:a="http://schemas.openxmlformats.org/drawingml/2006/main">
              <a:ext uri="{FF2B5EF4-FFF2-40B4-BE49-F238E27FC236}">
                <a16:creationId xmlns:a16="http://schemas.microsoft.com/office/drawing/2014/main" id="{957E9171-65ED-422C-8F7F-4021B967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Mental well-being support</a:t>
            </a:r>
          </a:p>
        </p:txBody>
      </p:sp>
      <p:sp>
        <p:nvSpPr>
          <p:cNvPr id="30" name="Energy metabolism support">
            <a:extLst xmlns:a="http://schemas.openxmlformats.org/drawingml/2006/main">
              <a:ext uri="{FF2B5EF4-FFF2-40B4-BE49-F238E27FC236}">
                <a16:creationId xmlns:a16="http://schemas.microsoft.com/office/drawing/2014/main" id="{0CE6F92D-F736-4873-9FF8-0815129B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metabolism support</a:t>
            </a:r>
          </a:p>
        </p:txBody>
      </p:sp>
      <p:sp>
        <p:nvSpPr>
          <p:cNvPr id="31" name="Daily vitality support">
            <a:extLst xmlns:a="http://schemas.openxmlformats.org/drawingml/2006/main">
              <a:ext uri="{FF2B5EF4-FFF2-40B4-BE49-F238E27FC236}">
                <a16:creationId xmlns:a16="http://schemas.microsoft.com/office/drawing/2014/main" id="{9F64D5B1-832E-4473-A5C1-DE23C5ED5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vitality support</a:t>
            </a:r>
          </a:p>
        </p:txBody>
      </p:sp>
      <p:sp>
        <p:nvSpPr>
          <p:cNvPr id="32" name="C8">
            <a:extLst xmlns:a="http://schemas.openxmlformats.org/drawingml/2006/main">
              <a:ext uri="{FF2B5EF4-FFF2-40B4-BE49-F238E27FC236}">
                <a16:creationId xmlns:a16="http://schemas.microsoft.com/office/drawing/2014/main" id="{3ACAC1A1-0CE5-4DEA-B549-3E9BE04C3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6A6A1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6A1"/>
                </a:solidFill>
                <a:latin typeface="Arial"/>
                <a:ea typeface="Arial"/>
                <a:cs typeface="Arial"/>
              </a:rPr>
              <a:t>C8</a:t>
            </a:r>
          </a:p>
        </p:txBody>
      </p:sp>
      <p:sp>
        <p:nvSpPr>
          <p:cNvPr id="33" name="Caffeine Alertness">
            <a:extLst xmlns:a="http://schemas.openxmlformats.org/drawingml/2006/main">
              <a:ext uri="{FF2B5EF4-FFF2-40B4-BE49-F238E27FC236}">
                <a16:creationId xmlns:a16="http://schemas.microsoft.com/office/drawing/2014/main" id="{55709F70-98E7-4D23-8100-2FF708D3B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Caffeine Alertness</a:t>
            </a:r>
          </a:p>
        </p:txBody>
      </p:sp>
      <p:sp>
        <p:nvSpPr>
          <p:cNvPr id="34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C7C8CE84-995D-423D-8718-FA3228AA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5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182A2A64-50C9-4E92-B4C4-CFFBBDEDF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6" name="Caffeine">
            <a:extLst xmlns:a="http://schemas.openxmlformats.org/drawingml/2006/main">
              <a:ext uri="{FF2B5EF4-FFF2-40B4-BE49-F238E27FC236}">
                <a16:creationId xmlns:a16="http://schemas.microsoft.com/office/drawing/2014/main" id="{D6C73346-09A8-491D-9509-F05D1A46F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Caffeine</a:t>
            </a:r>
          </a:p>
        </p:txBody>
      </p:sp>
      <p:sp>
        <p:nvSpPr>
          <p:cNvPr id="37" name="Benefits">
            <a:extLst xmlns:a="http://schemas.openxmlformats.org/drawingml/2006/main">
              <a:ext uri="{FF2B5EF4-FFF2-40B4-BE49-F238E27FC236}">
                <a16:creationId xmlns:a16="http://schemas.microsoft.com/office/drawing/2014/main" id="{AA64244C-5E4F-4559-B6EE-D92C27338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8" name="Improves alertness">
            <a:extLst xmlns:a="http://schemas.openxmlformats.org/drawingml/2006/main">
              <a:ext uri="{FF2B5EF4-FFF2-40B4-BE49-F238E27FC236}">
                <a16:creationId xmlns:a16="http://schemas.microsoft.com/office/drawing/2014/main" id="{43B14C50-7048-4529-9742-8B3195D8F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Improves alertness</a:t>
            </a:r>
          </a:p>
        </p:txBody>
      </p:sp>
      <p:sp>
        <p:nvSpPr>
          <p:cNvPr id="39" name="Improves focus">
            <a:extLst xmlns:a="http://schemas.openxmlformats.org/drawingml/2006/main">
              <a:ext uri="{FF2B5EF4-FFF2-40B4-BE49-F238E27FC236}">
                <a16:creationId xmlns:a16="http://schemas.microsoft.com/office/drawing/2014/main" id="{617E8180-F319-45ED-8F3E-B24CDD04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Improves focus</a:t>
            </a:r>
          </a:p>
        </p:txBody>
      </p:sp>
      <p:sp>
        <p:nvSpPr>
          <p:cNvPr id="40" name="Energy support">
            <a:extLst xmlns:a="http://schemas.openxmlformats.org/drawingml/2006/main">
              <a:ext uri="{FF2B5EF4-FFF2-40B4-BE49-F238E27FC236}">
                <a16:creationId xmlns:a16="http://schemas.microsoft.com/office/drawing/2014/main" id="{3B2CD46D-643D-472C-BF16-06A0F7FE0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support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B31E88F-0B58-473C-A05B-4D75FEA10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5DC85EA-AA19-4E49-AAC5-7DEE0E35C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D7D2291-4C10-48C4-AD47-BEB26198BB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f7adc891204530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4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55F34421-8BEA-455E-AD18-B690916CE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5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93D86EBA-A87D-45E1-9C3F-1DE95D7AE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6" name="17">
            <a:extLst xmlns:a="http://schemas.openxmlformats.org/drawingml/2006/main">
              <a:ext uri="{FF2B5EF4-FFF2-40B4-BE49-F238E27FC236}">
                <a16:creationId xmlns:a16="http://schemas.microsoft.com/office/drawing/2014/main" id="{36A31518-0EC0-4599-B9EA-FCB82B3BB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53081360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20E5B567-5C4C-4ACF-B6B8-13F4445C77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894302db694652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ategory D">
            <a:extLst xmlns:a="http://schemas.openxmlformats.org/drawingml/2006/main">
              <a:ext uri="{FF2B5EF4-FFF2-40B4-BE49-F238E27FC236}">
                <a16:creationId xmlns:a16="http://schemas.microsoft.com/office/drawing/2014/main" id="{BAE7E2E9-7BFF-452C-B8E5-7889C2311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09625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4D8075"/>
                </a:solidFill>
                <a:latin typeface="Arial"/>
                <a:ea typeface="Arial"/>
                <a:cs typeface="Arial"/>
              </a:rPr>
              <a:t>Category D</a:t>
            </a:r>
          </a:p>
        </p:txBody>
      </p:sp>
      <p:sp>
        <p:nvSpPr>
          <p:cNvPr id="3" name="Immunity &amp; Long-Term Health">
            <a:extLst xmlns:a="http://schemas.openxmlformats.org/drawingml/2006/main">
              <a:ext uri="{FF2B5EF4-FFF2-40B4-BE49-F238E27FC236}">
                <a16:creationId xmlns:a16="http://schemas.microsoft.com/office/drawing/2014/main" id="{A9C79401-1E8D-41CD-A1E4-98321ACFA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047750"/>
            <a:ext cx="8572500" cy="4832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Immunity &amp; Long-Term Health</a:t>
            </a:r>
          </a:p>
        </p:txBody>
      </p:sp>
      <p:sp>
        <p:nvSpPr>
          <p:cNvPr id="4" name="Customizable oral film nutrition for immune health, car">
            <a:extLst xmlns:a="http://schemas.openxmlformats.org/drawingml/2006/main">
              <a:ext uri="{FF2B5EF4-FFF2-40B4-BE49-F238E27FC236}">
                <a16:creationId xmlns:a16="http://schemas.microsoft.com/office/drawing/2014/main" id="{DF9D8CBE-8F8B-4157-8C26-AAD75CCD8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8002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immune health, cardiovascular health, liver care and daily</a:t>
            </a:r>
          </a:p>
        </p:txBody>
      </p:sp>
      <p:sp>
        <p:nvSpPr>
          <p:cNvPr id="5" name="metabolic management.">
            <a:extLst xmlns:a="http://schemas.openxmlformats.org/drawingml/2006/main">
              <a:ext uri="{FF2B5EF4-FFF2-40B4-BE49-F238E27FC236}">
                <a16:creationId xmlns:a16="http://schemas.microsoft.com/office/drawing/2014/main" id="{D713BD8D-F64F-4379-A98C-260923180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9877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metabolic management.</a:t>
            </a:r>
          </a:p>
        </p:txBody>
      </p:sp>
      <p:sp>
        <p:nvSpPr>
          <p:cNvPr id="6" name="Product Range">
            <a:extLst xmlns:a="http://schemas.openxmlformats.org/drawingml/2006/main">
              <a:ext uri="{FF2B5EF4-FFF2-40B4-BE49-F238E27FC236}">
                <a16:creationId xmlns:a16="http://schemas.microsoft.com/office/drawing/2014/main" id="{4F623B34-0869-4D6F-BB67-79D70DFD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980" y="2945179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Range</a:t>
            </a:r>
          </a:p>
        </p:txBody>
      </p:sp>
      <p:sp>
        <p:nvSpPr>
          <p:cNvPr id="7" name="D1">
            <a:extLst xmlns:a="http://schemas.openxmlformats.org/drawingml/2006/main">
              <a:ext uri="{FF2B5EF4-FFF2-40B4-BE49-F238E27FC236}">
                <a16:creationId xmlns:a16="http://schemas.microsoft.com/office/drawing/2014/main" id="{4F91AB86-1450-42E3-9B76-AAAA72E1E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408" y="346256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D1</a:t>
            </a:r>
          </a:p>
        </p:txBody>
      </p:sp>
      <p:sp>
        <p:nvSpPr>
          <p:cNvPr id="8" name="Vitamin C + Zinc">
            <a:extLst xmlns:a="http://schemas.openxmlformats.org/drawingml/2006/main">
              <a:ext uri="{FF2B5EF4-FFF2-40B4-BE49-F238E27FC236}">
                <a16:creationId xmlns:a16="http://schemas.microsoft.com/office/drawing/2014/main" id="{A64BB4F2-5D7E-489A-85F6-CECE7236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558" y="3414935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Vitamin C + Zinc</a:t>
            </a:r>
          </a:p>
        </p:txBody>
      </p:sp>
      <p:sp>
        <p:nvSpPr>
          <p:cNvPr id="9" name="Immunity">
            <a:extLst xmlns:a="http://schemas.openxmlformats.org/drawingml/2006/main">
              <a:ext uri="{FF2B5EF4-FFF2-40B4-BE49-F238E27FC236}">
                <a16:creationId xmlns:a16="http://schemas.microsoft.com/office/drawing/2014/main" id="{7E0AD898-5DCF-482A-A8CD-40051DF49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558" y="3535426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10" name="D2">
            <a:extLst xmlns:a="http://schemas.openxmlformats.org/drawingml/2006/main">
              <a:ext uri="{FF2B5EF4-FFF2-40B4-BE49-F238E27FC236}">
                <a16:creationId xmlns:a16="http://schemas.microsoft.com/office/drawing/2014/main" id="{DE8283BA-736A-4AFD-B2D7-B8B452303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1644" y="346256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D2</a:t>
            </a:r>
          </a:p>
        </p:txBody>
      </p:sp>
      <p:sp>
        <p:nvSpPr>
          <p:cNvPr id="11" name="Beta-Glucan">
            <a:extLst xmlns:a="http://schemas.openxmlformats.org/drawingml/2006/main">
              <a:ext uri="{FF2B5EF4-FFF2-40B4-BE49-F238E27FC236}">
                <a16:creationId xmlns:a16="http://schemas.microsoft.com/office/drawing/2014/main" id="{EAB87795-2E7B-4F06-A4F2-2BE746172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9794" y="3414935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Beta-Glucan</a:t>
            </a:r>
          </a:p>
        </p:txBody>
      </p:sp>
      <p:sp>
        <p:nvSpPr>
          <p:cNvPr id="12" name="Immunity">
            <a:extLst xmlns:a="http://schemas.openxmlformats.org/drawingml/2006/main">
              <a:ext uri="{FF2B5EF4-FFF2-40B4-BE49-F238E27FC236}">
                <a16:creationId xmlns:a16="http://schemas.microsoft.com/office/drawing/2014/main" id="{2AB45033-0F04-4A38-B9D6-C26758A07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9794" y="3535426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13" name="D3">
            <a:extLst xmlns:a="http://schemas.openxmlformats.org/drawingml/2006/main">
              <a:ext uri="{FF2B5EF4-FFF2-40B4-BE49-F238E27FC236}">
                <a16:creationId xmlns:a16="http://schemas.microsoft.com/office/drawing/2014/main" id="{F0E200A0-29E8-48BE-88BA-236DFF328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882" y="346256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D3</a:t>
            </a:r>
          </a:p>
        </p:txBody>
      </p:sp>
      <p:sp>
        <p:nvSpPr>
          <p:cNvPr id="14" name="Curcumin">
            <a:extLst xmlns:a="http://schemas.openxmlformats.org/drawingml/2006/main">
              <a:ext uri="{FF2B5EF4-FFF2-40B4-BE49-F238E27FC236}">
                <a16:creationId xmlns:a16="http://schemas.microsoft.com/office/drawing/2014/main" id="{655FEABA-C783-4DA3-B84F-6130710E9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032" y="3414935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Curcumin</a:t>
            </a:r>
          </a:p>
        </p:txBody>
      </p:sp>
      <p:sp>
        <p:nvSpPr>
          <p:cNvPr id="15" name="Anti-Inflammatory">
            <a:extLst xmlns:a="http://schemas.openxmlformats.org/drawingml/2006/main">
              <a:ext uri="{FF2B5EF4-FFF2-40B4-BE49-F238E27FC236}">
                <a16:creationId xmlns:a16="http://schemas.microsoft.com/office/drawing/2014/main" id="{13886FD3-778C-4B85-A449-DEB9E158B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032" y="3535426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Anti-Inflammatory</a:t>
            </a:r>
          </a:p>
        </p:txBody>
      </p:sp>
      <p:sp>
        <p:nvSpPr>
          <p:cNvPr id="16" name="D4">
            <a:extLst xmlns:a="http://schemas.openxmlformats.org/drawingml/2006/main">
              <a:ext uri="{FF2B5EF4-FFF2-40B4-BE49-F238E27FC236}">
                <a16:creationId xmlns:a16="http://schemas.microsoft.com/office/drawing/2014/main" id="{A566852A-F483-47B3-9013-077AA8737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108" y="3462560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D4</a:t>
            </a:r>
          </a:p>
        </p:txBody>
      </p:sp>
      <p:sp>
        <p:nvSpPr>
          <p:cNvPr id="17" name="CoQ10 Heart">
            <a:extLst xmlns:a="http://schemas.openxmlformats.org/drawingml/2006/main">
              <a:ext uri="{FF2B5EF4-FFF2-40B4-BE49-F238E27FC236}">
                <a16:creationId xmlns:a16="http://schemas.microsoft.com/office/drawing/2014/main" id="{9908489F-4A08-4E77-AE2A-4AA13AF04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4258" y="3414935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CoQ10 Heart</a:t>
            </a:r>
          </a:p>
        </p:txBody>
      </p:sp>
      <p:sp>
        <p:nvSpPr>
          <p:cNvPr id="18" name="Health">
            <a:extLst xmlns:a="http://schemas.openxmlformats.org/drawingml/2006/main">
              <a:ext uri="{FF2B5EF4-FFF2-40B4-BE49-F238E27FC236}">
                <a16:creationId xmlns:a16="http://schemas.microsoft.com/office/drawing/2014/main" id="{0EF66735-2FFB-4270-A90D-B79222D70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4258" y="3535426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Health</a:t>
            </a:r>
          </a:p>
        </p:txBody>
      </p:sp>
      <p:sp>
        <p:nvSpPr>
          <p:cNvPr id="19" name="D5">
            <a:extLst xmlns:a="http://schemas.openxmlformats.org/drawingml/2006/main">
              <a:ext uri="{FF2B5EF4-FFF2-40B4-BE49-F238E27FC236}">
                <a16:creationId xmlns:a16="http://schemas.microsoft.com/office/drawing/2014/main" id="{24948CF0-E37C-4ED5-8F40-FCF658D5F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411" y="406100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D5</a:t>
            </a:r>
          </a:p>
        </p:txBody>
      </p:sp>
      <p:sp>
        <p:nvSpPr>
          <p:cNvPr id="20" name="Omega-3">
            <a:extLst xmlns:a="http://schemas.openxmlformats.org/drawingml/2006/main">
              <a:ext uri="{FF2B5EF4-FFF2-40B4-BE49-F238E27FC236}">
                <a16:creationId xmlns:a16="http://schemas.microsoft.com/office/drawing/2014/main" id="{EE249513-1453-4D0F-9676-D2406CAB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561" y="4013380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Omega-3</a:t>
            </a:r>
          </a:p>
        </p:txBody>
      </p:sp>
      <p:sp>
        <p:nvSpPr>
          <p:cNvPr id="21" name="Cardiovascular">
            <a:extLst xmlns:a="http://schemas.openxmlformats.org/drawingml/2006/main">
              <a:ext uri="{FF2B5EF4-FFF2-40B4-BE49-F238E27FC236}">
                <a16:creationId xmlns:a16="http://schemas.microsoft.com/office/drawing/2014/main" id="{550890CE-96D6-4570-B641-B27AE834D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561" y="4133871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Cardiovascular</a:t>
            </a:r>
          </a:p>
        </p:txBody>
      </p:sp>
      <p:sp>
        <p:nvSpPr>
          <p:cNvPr id="22" name="D6">
            <a:extLst xmlns:a="http://schemas.openxmlformats.org/drawingml/2006/main">
              <a:ext uri="{FF2B5EF4-FFF2-40B4-BE49-F238E27FC236}">
                <a16:creationId xmlns:a16="http://schemas.microsoft.com/office/drawing/2014/main" id="{23CDA81C-4248-466B-83B5-742791C53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1615" y="406100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D6</a:t>
            </a:r>
          </a:p>
        </p:txBody>
      </p:sp>
      <p:sp>
        <p:nvSpPr>
          <p:cNvPr id="23" name="Magnesium Blood">
            <a:extLst xmlns:a="http://schemas.openxmlformats.org/drawingml/2006/main">
              <a:ext uri="{FF2B5EF4-FFF2-40B4-BE49-F238E27FC236}">
                <a16:creationId xmlns:a16="http://schemas.microsoft.com/office/drawing/2014/main" id="{86920007-8F14-4895-8AB1-A9E4EC8E2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9765" y="4013380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Magnesium Blood</a:t>
            </a:r>
          </a:p>
        </p:txBody>
      </p:sp>
      <p:sp>
        <p:nvSpPr>
          <p:cNvPr id="24" name="Pressure">
            <a:extLst xmlns:a="http://schemas.openxmlformats.org/drawingml/2006/main">
              <a:ext uri="{FF2B5EF4-FFF2-40B4-BE49-F238E27FC236}">
                <a16:creationId xmlns:a16="http://schemas.microsoft.com/office/drawing/2014/main" id="{30AEC280-5CE0-4017-9270-20850202A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9765" y="4133871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Pressure</a:t>
            </a:r>
          </a:p>
        </p:txBody>
      </p:sp>
      <p:sp>
        <p:nvSpPr>
          <p:cNvPr id="25" name="D7">
            <a:extLst xmlns:a="http://schemas.openxmlformats.org/drawingml/2006/main">
              <a:ext uri="{FF2B5EF4-FFF2-40B4-BE49-F238E27FC236}">
                <a16:creationId xmlns:a16="http://schemas.microsoft.com/office/drawing/2014/main" id="{5ED20995-619D-489E-97BE-A0535F3A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875" y="406100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D7</a:t>
            </a:r>
          </a:p>
        </p:txBody>
      </p:sp>
      <p:sp>
        <p:nvSpPr>
          <p:cNvPr id="26" name="Allicin Blood Lipids">
            <a:extLst xmlns:a="http://schemas.openxmlformats.org/drawingml/2006/main">
              <a:ext uri="{FF2B5EF4-FFF2-40B4-BE49-F238E27FC236}">
                <a16:creationId xmlns:a16="http://schemas.microsoft.com/office/drawing/2014/main" id="{E2B0617E-594F-4895-94B3-562B64EAF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025" y="4013380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Allicin Blood Lipids</a:t>
            </a:r>
          </a:p>
        </p:txBody>
      </p:sp>
      <p:sp>
        <p:nvSpPr>
          <p:cNvPr id="27" name="D8">
            <a:extLst xmlns:a="http://schemas.openxmlformats.org/drawingml/2006/main">
              <a:ext uri="{FF2B5EF4-FFF2-40B4-BE49-F238E27FC236}">
                <a16:creationId xmlns:a16="http://schemas.microsoft.com/office/drawing/2014/main" id="{695DE64E-EDBF-4B4E-871B-BD97EA937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049" y="406100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D8</a:t>
            </a:r>
          </a:p>
        </p:txBody>
      </p:sp>
      <p:sp>
        <p:nvSpPr>
          <p:cNvPr id="28" name="Milk Thistle Liver">
            <a:extLst xmlns:a="http://schemas.openxmlformats.org/drawingml/2006/main">
              <a:ext uri="{FF2B5EF4-FFF2-40B4-BE49-F238E27FC236}">
                <a16:creationId xmlns:a16="http://schemas.microsoft.com/office/drawing/2014/main" id="{AACED2D9-4B05-4DA8-8345-F4474D49B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4199" y="4013380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Milk Thistle Liver</a:t>
            </a:r>
          </a:p>
        </p:txBody>
      </p:sp>
      <p:sp>
        <p:nvSpPr>
          <p:cNvPr id="29" name="D9">
            <a:extLst xmlns:a="http://schemas.openxmlformats.org/drawingml/2006/main">
              <a:ext uri="{FF2B5EF4-FFF2-40B4-BE49-F238E27FC236}">
                <a16:creationId xmlns:a16="http://schemas.microsoft.com/office/drawing/2014/main" id="{AE8D7417-1375-4966-9559-284692017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86" y="46594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D9</a:t>
            </a:r>
          </a:p>
        </p:txBody>
      </p:sp>
      <p:sp>
        <p:nvSpPr>
          <p:cNvPr id="30" name="Red Ginseng Film">
            <a:extLst xmlns:a="http://schemas.openxmlformats.org/drawingml/2006/main">
              <a:ext uri="{FF2B5EF4-FFF2-40B4-BE49-F238E27FC236}">
                <a16:creationId xmlns:a16="http://schemas.microsoft.com/office/drawing/2014/main" id="{00804FA8-5F4C-4693-8CC4-A4062B4B3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536" y="4611839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Red Ginseng Film</a:t>
            </a:r>
          </a:p>
        </p:txBody>
      </p:sp>
      <p:sp>
        <p:nvSpPr>
          <p:cNvPr id="31" name="D10">
            <a:extLst xmlns:a="http://schemas.openxmlformats.org/drawingml/2006/main">
              <a:ext uri="{FF2B5EF4-FFF2-40B4-BE49-F238E27FC236}">
                <a16:creationId xmlns:a16="http://schemas.microsoft.com/office/drawing/2014/main" id="{43C3F186-4BDB-4E91-A3D0-471A225EA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1657" y="46594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D10</a:t>
            </a:r>
          </a:p>
        </p:txBody>
      </p:sp>
      <p:sp>
        <p:nvSpPr>
          <p:cNvPr id="32" name="American Ginseng">
            <a:extLst xmlns:a="http://schemas.openxmlformats.org/drawingml/2006/main">
              <a:ext uri="{FF2B5EF4-FFF2-40B4-BE49-F238E27FC236}">
                <a16:creationId xmlns:a16="http://schemas.microsoft.com/office/drawing/2014/main" id="{2B1E3DFA-0A2B-47E7-BA2C-4F152840A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9807" y="4611839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American Ginseng</a:t>
            </a:r>
          </a:p>
        </p:txBody>
      </p:sp>
      <p:sp>
        <p:nvSpPr>
          <p:cNvPr id="33" name="Film">
            <a:extLst xmlns:a="http://schemas.openxmlformats.org/drawingml/2006/main">
              <a:ext uri="{FF2B5EF4-FFF2-40B4-BE49-F238E27FC236}">
                <a16:creationId xmlns:a16="http://schemas.microsoft.com/office/drawing/2014/main" id="{C7CB5CF4-361A-4CFC-963F-E7BD4D429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9807" y="4732330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34" name="D11">
            <a:extLst xmlns:a="http://schemas.openxmlformats.org/drawingml/2006/main">
              <a:ext uri="{FF2B5EF4-FFF2-40B4-BE49-F238E27FC236}">
                <a16:creationId xmlns:a16="http://schemas.microsoft.com/office/drawing/2014/main" id="{D0AAF429-3CE7-4818-BE81-1FD7B9BFA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870" y="46594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D11</a:t>
            </a:r>
          </a:p>
        </p:txBody>
      </p:sp>
      <p:sp>
        <p:nvSpPr>
          <p:cNvPr id="35" name="Ginseng Film">
            <a:extLst xmlns:a="http://schemas.openxmlformats.org/drawingml/2006/main">
              <a:ext uri="{FF2B5EF4-FFF2-40B4-BE49-F238E27FC236}">
                <a16:creationId xmlns:a16="http://schemas.microsoft.com/office/drawing/2014/main" id="{B9AC9AC5-57B1-4D82-9136-08EB72370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020" y="4611839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Ginseng Film</a:t>
            </a:r>
          </a:p>
        </p:txBody>
      </p:sp>
      <p:sp>
        <p:nvSpPr>
          <p:cNvPr id="36" name="D12">
            <a:extLst xmlns:a="http://schemas.openxmlformats.org/drawingml/2006/main">
              <a:ext uri="{FF2B5EF4-FFF2-40B4-BE49-F238E27FC236}">
                <a16:creationId xmlns:a16="http://schemas.microsoft.com/office/drawing/2014/main" id="{D23698FF-DF60-4258-80B2-D2976479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107" y="4659464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D12</a:t>
            </a:r>
          </a:p>
        </p:txBody>
      </p:sp>
      <p:sp>
        <p:nvSpPr>
          <p:cNvPr id="37" name="Alcohol Recovery &amp;">
            <a:extLst xmlns:a="http://schemas.openxmlformats.org/drawingml/2006/main">
              <a:ext uri="{FF2B5EF4-FFF2-40B4-BE49-F238E27FC236}">
                <a16:creationId xmlns:a16="http://schemas.microsoft.com/office/drawing/2014/main" id="{9FA8AD68-D094-47AE-9F40-3A6D4AD8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4257" y="4611839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Alcohol Recovery &amp;</a:t>
            </a:r>
          </a:p>
        </p:txBody>
      </p:sp>
      <p:sp>
        <p:nvSpPr>
          <p:cNvPr id="38" name="Liver">
            <a:extLst xmlns:a="http://schemas.openxmlformats.org/drawingml/2006/main">
              <a:ext uri="{FF2B5EF4-FFF2-40B4-BE49-F238E27FC236}">
                <a16:creationId xmlns:a16="http://schemas.microsoft.com/office/drawing/2014/main" id="{649FC094-3620-4C09-9418-C05DA3D33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4257" y="4732330"/>
            <a:ext cx="971550" cy="129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Liver</a:t>
            </a:r>
          </a:p>
        </p:txBody>
      </p:sp>
      <p:sp>
        <p:nvSpPr>
          <p:cNvPr id="39" name="Key Benefits">
            <a:extLst xmlns:a="http://schemas.openxmlformats.org/drawingml/2006/main">
              <a:ext uri="{FF2B5EF4-FFF2-40B4-BE49-F238E27FC236}">
                <a16:creationId xmlns:a16="http://schemas.microsoft.com/office/drawing/2014/main" id="{AF6334B1-B30D-4B40-B58E-2B0203F7C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972" y="5241768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Benefits</a:t>
            </a:r>
          </a:p>
        </p:txBody>
      </p:sp>
      <p:sp>
        <p:nvSpPr>
          <p:cNvPr id="40" name="Immune">
            <a:extLst xmlns:a="http://schemas.openxmlformats.org/drawingml/2006/main">
              <a:ext uri="{FF2B5EF4-FFF2-40B4-BE49-F238E27FC236}">
                <a16:creationId xmlns:a16="http://schemas.microsoft.com/office/drawing/2014/main" id="{DFBD0CAB-C672-4C00-AE97-4D83800C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5810250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Immune</a:t>
            </a:r>
          </a:p>
        </p:txBody>
      </p:sp>
      <p:sp>
        <p:nvSpPr>
          <p:cNvPr id="41" name="health">
            <a:extLst xmlns:a="http://schemas.openxmlformats.org/drawingml/2006/main">
              <a:ext uri="{FF2B5EF4-FFF2-40B4-BE49-F238E27FC236}">
                <a16:creationId xmlns:a16="http://schemas.microsoft.com/office/drawing/2014/main" id="{3F0622E0-6CB0-48F2-835A-945CEEA4D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5940552"/>
            <a:ext cx="7429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health</a:t>
            </a:r>
          </a:p>
        </p:txBody>
      </p:sp>
      <p:sp>
        <p:nvSpPr>
          <p:cNvPr id="42" name="Antioxidants &amp;">
            <a:extLst xmlns:a="http://schemas.openxmlformats.org/drawingml/2006/main">
              <a:ext uri="{FF2B5EF4-FFF2-40B4-BE49-F238E27FC236}">
                <a16:creationId xmlns:a16="http://schemas.microsoft.com/office/drawing/2014/main" id="{B3032B7D-119D-4F44-B7A4-9FF241B7A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5810250"/>
            <a:ext cx="10096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Antioxidants &amp;</a:t>
            </a:r>
          </a:p>
        </p:txBody>
      </p:sp>
      <p:sp>
        <p:nvSpPr>
          <p:cNvPr id="43" name="protection">
            <a:extLst xmlns:a="http://schemas.openxmlformats.org/drawingml/2006/main">
              <a:ext uri="{FF2B5EF4-FFF2-40B4-BE49-F238E27FC236}">
                <a16:creationId xmlns:a16="http://schemas.microsoft.com/office/drawing/2014/main" id="{645C8EE8-12E8-4810-B31B-725C7B2D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5940552"/>
            <a:ext cx="10096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protection</a:t>
            </a:r>
          </a:p>
        </p:txBody>
      </p:sp>
      <p:sp>
        <p:nvSpPr>
          <p:cNvPr id="44" name="Cardiovascular">
            <a:extLst xmlns:a="http://schemas.openxmlformats.org/drawingml/2006/main">
              <a:ext uri="{FF2B5EF4-FFF2-40B4-BE49-F238E27FC236}">
                <a16:creationId xmlns:a16="http://schemas.microsoft.com/office/drawing/2014/main" id="{D1563E91-DDA2-4716-B743-3ED7D00D6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5810250"/>
            <a:ext cx="10001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Cardiovascular</a:t>
            </a:r>
          </a:p>
        </p:txBody>
      </p:sp>
      <p:sp>
        <p:nvSpPr>
          <p:cNvPr id="45" name="health">
            <a:extLst xmlns:a="http://schemas.openxmlformats.org/drawingml/2006/main">
              <a:ext uri="{FF2B5EF4-FFF2-40B4-BE49-F238E27FC236}">
                <a16:creationId xmlns:a16="http://schemas.microsoft.com/office/drawing/2014/main" id="{466F2F5D-0C70-4DF6-93BB-DB0685D0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5940552"/>
            <a:ext cx="10001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health</a:t>
            </a:r>
          </a:p>
        </p:txBody>
      </p:sp>
      <p:sp>
        <p:nvSpPr>
          <p:cNvPr id="46" name="Liver &amp; metabolic">
            <a:extLst xmlns:a="http://schemas.openxmlformats.org/drawingml/2006/main">
              <a:ext uri="{FF2B5EF4-FFF2-40B4-BE49-F238E27FC236}">
                <a16:creationId xmlns:a16="http://schemas.microsoft.com/office/drawing/2014/main" id="{B2A578BA-C18B-474C-9735-80473371C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810250"/>
            <a:ext cx="10096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Liver &amp; metabolic</a:t>
            </a:r>
          </a:p>
        </p:txBody>
      </p:sp>
      <p:sp>
        <p:nvSpPr>
          <p:cNvPr id="47" name="health">
            <a:extLst xmlns:a="http://schemas.openxmlformats.org/drawingml/2006/main">
              <a:ext uri="{FF2B5EF4-FFF2-40B4-BE49-F238E27FC236}">
                <a16:creationId xmlns:a16="http://schemas.microsoft.com/office/drawing/2014/main" id="{60BBAB6E-16D7-433B-A327-749A1B774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940552"/>
            <a:ext cx="10096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health</a:t>
            </a:r>
          </a:p>
        </p:txBody>
      </p:sp>
      <p:sp>
        <p:nvSpPr>
          <p:cNvPr id="48" name="Daily health &amp; vitality">
            <a:extLst xmlns:a="http://schemas.openxmlformats.org/drawingml/2006/main">
              <a:ext uri="{FF2B5EF4-FFF2-40B4-BE49-F238E27FC236}">
                <a16:creationId xmlns:a16="http://schemas.microsoft.com/office/drawing/2014/main" id="{0A7F3E2E-D7E6-4E2F-BFF0-BBFE53583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6675" y="5810250"/>
            <a:ext cx="1104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Daily health &amp; vitality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86795BA-E181-47FD-B56D-503E740DE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D6ABA80-6C9A-43F5-A7BD-DBE2C239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99082BE-BF64-4E6B-B3F8-C33B5BD3FF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7c8a32e758423e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52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701E499C-C034-46A7-8A79-263AD7D8F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53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EEE05570-6D4A-470B-9060-8C08008EF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54" name="18">
            <a:extLst xmlns:a="http://schemas.openxmlformats.org/drawingml/2006/main">
              <a:ext uri="{FF2B5EF4-FFF2-40B4-BE49-F238E27FC236}">
                <a16:creationId xmlns:a16="http://schemas.microsoft.com/office/drawing/2014/main" id="{896518C2-25E7-4FEB-98A7-94B2BBE76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1714652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11B78F9-F950-40FE-9B00-8D4D8127DA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1b1a69499a4e7a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Immunity &amp; Long-Term Health Support">
            <a:extLst xmlns:a="http://schemas.openxmlformats.org/drawingml/2006/main">
              <a:ext uri="{FF2B5EF4-FFF2-40B4-BE49-F238E27FC236}">
                <a16:creationId xmlns:a16="http://schemas.microsoft.com/office/drawing/2014/main" id="{581AE6EE-90C5-4A19-82C2-D1C3E5A05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Immunity &amp; Long-Term Health Support</a:t>
            </a:r>
          </a:p>
        </p:txBody>
      </p:sp>
      <p:sp>
        <p:nvSpPr>
          <p:cNvPr id="3" name="Customizable oral film nutrition for immune health, car">
            <a:extLst xmlns:a="http://schemas.openxmlformats.org/drawingml/2006/main">
              <a:ext uri="{FF2B5EF4-FFF2-40B4-BE49-F238E27FC236}">
                <a16:creationId xmlns:a16="http://schemas.microsoft.com/office/drawing/2014/main" id="{8C5241C8-2A72-4A69-B84C-A459001A3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immune health, cardiovascular health, liver care and daily metabolic management.</a:t>
            </a:r>
          </a:p>
        </p:txBody>
      </p:sp>
      <p:sp>
        <p:nvSpPr>
          <p:cNvPr id="4" name="D1">
            <a:extLst xmlns:a="http://schemas.openxmlformats.org/drawingml/2006/main">
              <a:ext uri="{FF2B5EF4-FFF2-40B4-BE49-F238E27FC236}">
                <a16:creationId xmlns:a16="http://schemas.microsoft.com/office/drawing/2014/main" id="{373BF0CB-623A-41A8-86E8-E44E1953F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D1</a:t>
            </a:r>
          </a:p>
        </p:txBody>
      </p:sp>
      <p:sp>
        <p:nvSpPr>
          <p:cNvPr id="5" name="Vitamin C + Zinc">
            <a:extLst xmlns:a="http://schemas.openxmlformats.org/drawingml/2006/main">
              <a:ext uri="{FF2B5EF4-FFF2-40B4-BE49-F238E27FC236}">
                <a16:creationId xmlns:a16="http://schemas.microsoft.com/office/drawing/2014/main" id="{A8AEA56C-A9DF-4B3A-89E9-6246670A0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Vitamin C + Zinc</a:t>
            </a:r>
          </a:p>
        </p:txBody>
      </p:sp>
      <p:sp>
        <p:nvSpPr>
          <p:cNvPr id="6" name="Immunity">
            <a:extLst xmlns:a="http://schemas.openxmlformats.org/drawingml/2006/main">
              <a:ext uri="{FF2B5EF4-FFF2-40B4-BE49-F238E27FC236}">
                <a16:creationId xmlns:a16="http://schemas.microsoft.com/office/drawing/2014/main" id="{FD409843-0A95-4F21-926D-5AEC2B125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1F116F03-2456-4D7A-9C22-04AAADB72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38C6D9BD-8A78-42B2-AB05-9B15BB50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9" name="Vitamin C">
            <a:extLst xmlns:a="http://schemas.openxmlformats.org/drawingml/2006/main">
              <a:ext uri="{FF2B5EF4-FFF2-40B4-BE49-F238E27FC236}">
                <a16:creationId xmlns:a16="http://schemas.microsoft.com/office/drawing/2014/main" id="{A4417D06-20CF-4900-99E3-14FCC2FF5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10" name="Zinc">
            <a:extLst xmlns:a="http://schemas.openxmlformats.org/drawingml/2006/main">
              <a:ext uri="{FF2B5EF4-FFF2-40B4-BE49-F238E27FC236}">
                <a16:creationId xmlns:a16="http://schemas.microsoft.com/office/drawing/2014/main" id="{D3D9D708-E62B-41A8-86A7-045BFDA13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Zinc</a:t>
            </a:r>
          </a:p>
        </p:txBody>
      </p:sp>
      <p:sp>
        <p:nvSpPr>
          <p:cNvPr id="11" name="Benefits">
            <a:extLst xmlns:a="http://schemas.openxmlformats.org/drawingml/2006/main">
              <a:ext uri="{FF2B5EF4-FFF2-40B4-BE49-F238E27FC236}">
                <a16:creationId xmlns:a16="http://schemas.microsoft.com/office/drawing/2014/main" id="{4B9129B0-544A-48AA-9FE6-0772AC3D2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2" name="Immune support">
            <a:extLst xmlns:a="http://schemas.openxmlformats.org/drawingml/2006/main">
              <a:ext uri="{FF2B5EF4-FFF2-40B4-BE49-F238E27FC236}">
                <a16:creationId xmlns:a16="http://schemas.microsoft.com/office/drawing/2014/main" id="{8602DA11-73D3-4250-B38F-562504786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support</a:t>
            </a:r>
          </a:p>
        </p:txBody>
      </p:sp>
      <p:sp>
        <p:nvSpPr>
          <p:cNvPr id="13" name="Antioxidant protection">
            <a:extLst xmlns:a="http://schemas.openxmlformats.org/drawingml/2006/main">
              <a:ext uri="{FF2B5EF4-FFF2-40B4-BE49-F238E27FC236}">
                <a16:creationId xmlns:a16="http://schemas.microsoft.com/office/drawing/2014/main" id="{E55221C1-714E-44FB-85A0-51C263590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protection</a:t>
            </a:r>
          </a:p>
        </p:txBody>
      </p:sp>
      <p:sp>
        <p:nvSpPr>
          <p:cNvPr id="14" name="Cellular health support">
            <a:extLst xmlns:a="http://schemas.openxmlformats.org/drawingml/2006/main">
              <a:ext uri="{FF2B5EF4-FFF2-40B4-BE49-F238E27FC236}">
                <a16:creationId xmlns:a16="http://schemas.microsoft.com/office/drawing/2014/main" id="{FCC284AE-B07C-4723-871E-7E34C666D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Cellular health support</a:t>
            </a:r>
          </a:p>
        </p:txBody>
      </p:sp>
      <p:sp>
        <p:nvSpPr>
          <p:cNvPr id="15" name="D2">
            <a:extLst xmlns:a="http://schemas.openxmlformats.org/drawingml/2006/main">
              <a:ext uri="{FF2B5EF4-FFF2-40B4-BE49-F238E27FC236}">
                <a16:creationId xmlns:a16="http://schemas.microsoft.com/office/drawing/2014/main" id="{F62E6F24-2BF2-4913-800B-30E0EE6A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D2</a:t>
            </a:r>
          </a:p>
        </p:txBody>
      </p:sp>
      <p:sp>
        <p:nvSpPr>
          <p:cNvPr id="16" name="Beta-Glucan Immunity">
            <a:extLst xmlns:a="http://schemas.openxmlformats.org/drawingml/2006/main">
              <a:ext uri="{FF2B5EF4-FFF2-40B4-BE49-F238E27FC236}">
                <a16:creationId xmlns:a16="http://schemas.microsoft.com/office/drawing/2014/main" id="{737014AF-2A25-43A0-98F4-24BD40071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Beta-Glucan Immunity</a:t>
            </a:r>
          </a:p>
        </p:txBody>
      </p:sp>
      <p:sp>
        <p:nvSpPr>
          <p:cNvPr id="1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FC05CFF7-E4C7-4DD9-96A5-01E245C04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22C848A5-C922-4FEF-8A62-5518F1C7F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9" name="Beta-glucan">
            <a:extLst xmlns:a="http://schemas.openxmlformats.org/drawingml/2006/main">
              <a:ext uri="{FF2B5EF4-FFF2-40B4-BE49-F238E27FC236}">
                <a16:creationId xmlns:a16="http://schemas.microsoft.com/office/drawing/2014/main" id="{CC22F679-D613-44DE-A2D0-D9A6D3B78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Beta-glucan</a:t>
            </a: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32A008EB-908F-4DE5-B922-1C6FC2906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1" name="Immune modulation support">
            <a:extLst xmlns:a="http://schemas.openxmlformats.org/drawingml/2006/main">
              <a:ext uri="{FF2B5EF4-FFF2-40B4-BE49-F238E27FC236}">
                <a16:creationId xmlns:a16="http://schemas.microsoft.com/office/drawing/2014/main" id="{3F544ACF-8DEA-4F5D-922C-FE5D8F3F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modulation support</a:t>
            </a:r>
          </a:p>
        </p:txBody>
      </p:sp>
      <p:sp>
        <p:nvSpPr>
          <p:cNvPr id="22" name="Immune defense support">
            <a:extLst xmlns:a="http://schemas.openxmlformats.org/drawingml/2006/main">
              <a:ext uri="{FF2B5EF4-FFF2-40B4-BE49-F238E27FC236}">
                <a16:creationId xmlns:a16="http://schemas.microsoft.com/office/drawing/2014/main" id="{4A8036A1-F509-4983-B89A-371D7EF02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defense support</a:t>
            </a:r>
          </a:p>
        </p:txBody>
      </p:sp>
      <p:sp>
        <p:nvSpPr>
          <p:cNvPr id="23" name="Daily health support">
            <a:extLst xmlns:a="http://schemas.openxmlformats.org/drawingml/2006/main">
              <a:ext uri="{FF2B5EF4-FFF2-40B4-BE49-F238E27FC236}">
                <a16:creationId xmlns:a16="http://schemas.microsoft.com/office/drawing/2014/main" id="{6981240B-4EA9-4091-8F76-C378E4A0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health support</a:t>
            </a:r>
          </a:p>
        </p:txBody>
      </p:sp>
      <p:sp>
        <p:nvSpPr>
          <p:cNvPr id="24" name="D3">
            <a:extLst xmlns:a="http://schemas.openxmlformats.org/drawingml/2006/main">
              <a:ext uri="{FF2B5EF4-FFF2-40B4-BE49-F238E27FC236}">
                <a16:creationId xmlns:a16="http://schemas.microsoft.com/office/drawing/2014/main" id="{3552EDDF-9F62-4B3C-B475-478770701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D3</a:t>
            </a:r>
          </a:p>
        </p:txBody>
      </p:sp>
      <p:sp>
        <p:nvSpPr>
          <p:cNvPr id="25" name="Curcumin">
            <a:extLst xmlns:a="http://schemas.openxmlformats.org/drawingml/2006/main">
              <a:ext uri="{FF2B5EF4-FFF2-40B4-BE49-F238E27FC236}">
                <a16:creationId xmlns:a16="http://schemas.microsoft.com/office/drawing/2014/main" id="{34AE3E6A-6977-4C40-AA0F-B24202F8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Curcumin</a:t>
            </a:r>
          </a:p>
        </p:txBody>
      </p:sp>
      <p:sp>
        <p:nvSpPr>
          <p:cNvPr id="26" name="Anti-Inflammatory">
            <a:extLst xmlns:a="http://schemas.openxmlformats.org/drawingml/2006/main">
              <a:ext uri="{FF2B5EF4-FFF2-40B4-BE49-F238E27FC236}">
                <a16:creationId xmlns:a16="http://schemas.microsoft.com/office/drawing/2014/main" id="{4176D167-D456-41FA-80F8-0BA7C0AE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Anti-Inflammatory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B1E722A4-B65F-47AB-881D-4FA96CE47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26143BAC-B1F7-4B71-A11C-1BE7212B3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Curcumin">
            <a:extLst xmlns:a="http://schemas.openxmlformats.org/drawingml/2006/main">
              <a:ext uri="{FF2B5EF4-FFF2-40B4-BE49-F238E27FC236}">
                <a16:creationId xmlns:a16="http://schemas.microsoft.com/office/drawing/2014/main" id="{D5988362-DE1C-4366-85B6-B254D12E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Curcumin</a:t>
            </a:r>
          </a:p>
        </p:txBody>
      </p:sp>
      <p:sp>
        <p:nvSpPr>
          <p:cNvPr id="30" name="Benefits">
            <a:extLst xmlns:a="http://schemas.openxmlformats.org/drawingml/2006/main">
              <a:ext uri="{FF2B5EF4-FFF2-40B4-BE49-F238E27FC236}">
                <a16:creationId xmlns:a16="http://schemas.microsoft.com/office/drawing/2014/main" id="{81B4A554-F6E5-466D-B7CD-6146DDBE1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1" name="Anti-inflammatory support">
            <a:extLst xmlns:a="http://schemas.openxmlformats.org/drawingml/2006/main">
              <a:ext uri="{FF2B5EF4-FFF2-40B4-BE49-F238E27FC236}">
                <a16:creationId xmlns:a16="http://schemas.microsoft.com/office/drawing/2014/main" id="{C8252F42-9843-449F-A26D-35B5921F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Anti-inflammatory support</a:t>
            </a:r>
          </a:p>
        </p:txBody>
      </p:sp>
      <p:sp>
        <p:nvSpPr>
          <p:cNvPr id="32" name="Antioxidant support">
            <a:extLst xmlns:a="http://schemas.openxmlformats.org/drawingml/2006/main">
              <a:ext uri="{FF2B5EF4-FFF2-40B4-BE49-F238E27FC236}">
                <a16:creationId xmlns:a16="http://schemas.microsoft.com/office/drawing/2014/main" id="{DB8C5542-078B-4513-AD1B-E8FF8893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support</a:t>
            </a:r>
          </a:p>
        </p:txBody>
      </p:sp>
      <p:sp>
        <p:nvSpPr>
          <p:cNvPr id="33" name="Joint comfort support">
            <a:extLst xmlns:a="http://schemas.openxmlformats.org/drawingml/2006/main">
              <a:ext uri="{FF2B5EF4-FFF2-40B4-BE49-F238E27FC236}">
                <a16:creationId xmlns:a16="http://schemas.microsoft.com/office/drawing/2014/main" id="{CD8E3C3B-EDB4-4A84-A896-47DB45502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Joint comfort support</a:t>
            </a:r>
          </a:p>
        </p:txBody>
      </p:sp>
      <p:sp>
        <p:nvSpPr>
          <p:cNvPr id="34" name="D4">
            <a:extLst xmlns:a="http://schemas.openxmlformats.org/drawingml/2006/main">
              <a:ext uri="{FF2B5EF4-FFF2-40B4-BE49-F238E27FC236}">
                <a16:creationId xmlns:a16="http://schemas.microsoft.com/office/drawing/2014/main" id="{672A199B-6380-45B7-974C-00C213259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D4</a:t>
            </a:r>
          </a:p>
        </p:txBody>
      </p:sp>
      <p:sp>
        <p:nvSpPr>
          <p:cNvPr id="35" name="CoQ10 Heart Health">
            <a:extLst xmlns:a="http://schemas.openxmlformats.org/drawingml/2006/main">
              <a:ext uri="{FF2B5EF4-FFF2-40B4-BE49-F238E27FC236}">
                <a16:creationId xmlns:a16="http://schemas.microsoft.com/office/drawing/2014/main" id="{401FE705-0963-495B-9D1D-153B25BAE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CoQ10 Heart Health</a:t>
            </a:r>
          </a:p>
        </p:txBody>
      </p:sp>
      <p:sp>
        <p:nvSpPr>
          <p:cNvPr id="3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C60E6FB6-26DC-42CD-A646-6D0283BD7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B3792131-28C3-4115-BFD4-77DBBF62D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8" name="Coenzyme Q10">
            <a:extLst xmlns:a="http://schemas.openxmlformats.org/drawingml/2006/main">
              <a:ext uri="{FF2B5EF4-FFF2-40B4-BE49-F238E27FC236}">
                <a16:creationId xmlns:a16="http://schemas.microsoft.com/office/drawing/2014/main" id="{79B737BF-5ED0-40B6-94DD-69B18F015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Coenzyme Q10</a:t>
            </a:r>
          </a:p>
        </p:txBody>
      </p:sp>
      <p:sp>
        <p:nvSpPr>
          <p:cNvPr id="39" name="Benefits">
            <a:extLst xmlns:a="http://schemas.openxmlformats.org/drawingml/2006/main">
              <a:ext uri="{FF2B5EF4-FFF2-40B4-BE49-F238E27FC236}">
                <a16:creationId xmlns:a16="http://schemas.microsoft.com/office/drawing/2014/main" id="{FC674E9D-B761-4539-B487-D1785D34B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0" name="Cardiac energy support">
            <a:extLst xmlns:a="http://schemas.openxmlformats.org/drawingml/2006/main">
              <a:ext uri="{FF2B5EF4-FFF2-40B4-BE49-F238E27FC236}">
                <a16:creationId xmlns:a16="http://schemas.microsoft.com/office/drawing/2014/main" id="{EB262B75-B18E-420C-87D2-748ACBFE9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Cardiac energy support</a:t>
            </a:r>
          </a:p>
        </p:txBody>
      </p:sp>
      <p:sp>
        <p:nvSpPr>
          <p:cNvPr id="41" name="Cellular energy support">
            <a:extLst xmlns:a="http://schemas.openxmlformats.org/drawingml/2006/main">
              <a:ext uri="{FF2B5EF4-FFF2-40B4-BE49-F238E27FC236}">
                <a16:creationId xmlns:a16="http://schemas.microsoft.com/office/drawing/2014/main" id="{D74569A5-7B8E-4939-BFDE-18D6158F6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Cellular energy support</a:t>
            </a:r>
          </a:p>
        </p:txBody>
      </p:sp>
      <p:sp>
        <p:nvSpPr>
          <p:cNvPr id="42" name="Antioxidant protection">
            <a:extLst xmlns:a="http://schemas.openxmlformats.org/drawingml/2006/main">
              <a:ext uri="{FF2B5EF4-FFF2-40B4-BE49-F238E27FC236}">
                <a16:creationId xmlns:a16="http://schemas.microsoft.com/office/drawing/2014/main" id="{DFFB1070-5365-4D71-9882-C61E27F52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protection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98A4457-965A-440F-882B-B901BEDF8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3223EBF-4C5A-4891-B339-71C2AD201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29FDC41-1D5A-4F10-BEAA-7202200CE1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adc1cef2584696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6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8BBF12A2-3EA3-460B-B909-3A2FB2898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7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E1178072-2FC7-4BB1-89D9-0B69EC6E8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8" name="19">
            <a:extLst xmlns:a="http://schemas.openxmlformats.org/drawingml/2006/main">
              <a:ext uri="{FF2B5EF4-FFF2-40B4-BE49-F238E27FC236}">
                <a16:creationId xmlns:a16="http://schemas.microsoft.com/office/drawing/2014/main" id="{B1B871A3-9298-4E48-A1D3-80F2B45D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69416610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E489AC3F-19B7-4B0E-AFC4-D1209DE4C8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376723d4634b23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Immunity &amp; Long-Term Health Support">
            <a:extLst xmlns:a="http://schemas.openxmlformats.org/drawingml/2006/main">
              <a:ext uri="{FF2B5EF4-FFF2-40B4-BE49-F238E27FC236}">
                <a16:creationId xmlns:a16="http://schemas.microsoft.com/office/drawing/2014/main" id="{51582AE1-AD89-451A-8056-D219E93CE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Immunity &amp; Long-Term Health Support</a:t>
            </a:r>
          </a:p>
        </p:txBody>
      </p:sp>
      <p:sp>
        <p:nvSpPr>
          <p:cNvPr id="3" name="Customizable oral film nutrition for immune health, car">
            <a:extLst xmlns:a="http://schemas.openxmlformats.org/drawingml/2006/main">
              <a:ext uri="{FF2B5EF4-FFF2-40B4-BE49-F238E27FC236}">
                <a16:creationId xmlns:a16="http://schemas.microsoft.com/office/drawing/2014/main" id="{B91CCB4C-3725-476C-9428-E7B020CC1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immune health, cardiovascular health, liver care and daily metabolic management.</a:t>
            </a:r>
          </a:p>
        </p:txBody>
      </p:sp>
      <p:sp>
        <p:nvSpPr>
          <p:cNvPr id="4" name="D5">
            <a:extLst xmlns:a="http://schemas.openxmlformats.org/drawingml/2006/main">
              <a:ext uri="{FF2B5EF4-FFF2-40B4-BE49-F238E27FC236}">
                <a16:creationId xmlns:a16="http://schemas.microsoft.com/office/drawing/2014/main" id="{823A7E2F-ADCD-41E5-9B6C-C55DB61D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D5</a:t>
            </a:r>
          </a:p>
        </p:txBody>
      </p:sp>
      <p:sp>
        <p:nvSpPr>
          <p:cNvPr id="5" name="Omega-3">
            <a:extLst xmlns:a="http://schemas.openxmlformats.org/drawingml/2006/main">
              <a:ext uri="{FF2B5EF4-FFF2-40B4-BE49-F238E27FC236}">
                <a16:creationId xmlns:a16="http://schemas.microsoft.com/office/drawing/2014/main" id="{5B835807-CB75-48FF-A57B-579DE7D1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Omega-3</a:t>
            </a:r>
          </a:p>
        </p:txBody>
      </p:sp>
      <p:sp>
        <p:nvSpPr>
          <p:cNvPr id="6" name="Cardiovascular">
            <a:extLst xmlns:a="http://schemas.openxmlformats.org/drawingml/2006/main">
              <a:ext uri="{FF2B5EF4-FFF2-40B4-BE49-F238E27FC236}">
                <a16:creationId xmlns:a16="http://schemas.microsoft.com/office/drawing/2014/main" id="{CF6DECA1-C6E0-4C0D-83FB-E65E42408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Cardiovascular</a:t>
            </a:r>
          </a:p>
        </p:txBody>
      </p:sp>
      <p:sp>
        <p:nvSpPr>
          <p:cNvPr id="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5FEB75A1-E78E-4CA5-B5CB-364EB17C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A424B39E-FB83-41B2-8509-61CB3B66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9" name="EPA/DHA">
            <a:extLst xmlns:a="http://schemas.openxmlformats.org/drawingml/2006/main">
              <a:ext uri="{FF2B5EF4-FFF2-40B4-BE49-F238E27FC236}">
                <a16:creationId xmlns:a16="http://schemas.microsoft.com/office/drawing/2014/main" id="{6A295B4C-4147-4527-BCB0-CA528B516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EPA/DHA</a:t>
            </a:r>
          </a:p>
        </p:txBody>
      </p:sp>
      <p:sp>
        <p:nvSpPr>
          <p:cNvPr id="10" name="Benefits">
            <a:extLst xmlns:a="http://schemas.openxmlformats.org/drawingml/2006/main">
              <a:ext uri="{FF2B5EF4-FFF2-40B4-BE49-F238E27FC236}">
                <a16:creationId xmlns:a16="http://schemas.microsoft.com/office/drawing/2014/main" id="{75EC2FD7-6BE4-4CC2-92FC-685D7CF4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1" name="Cardiovascular support">
            <a:extLst xmlns:a="http://schemas.openxmlformats.org/drawingml/2006/main">
              <a:ext uri="{FF2B5EF4-FFF2-40B4-BE49-F238E27FC236}">
                <a16:creationId xmlns:a16="http://schemas.microsoft.com/office/drawing/2014/main" id="{3AADE1E8-2F67-495F-9A83-89AB5B3B5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Cardiovascular support</a:t>
            </a:r>
          </a:p>
        </p:txBody>
      </p:sp>
      <p:sp>
        <p:nvSpPr>
          <p:cNvPr id="12" name="Healthy lipid metabolism">
            <a:extLst xmlns:a="http://schemas.openxmlformats.org/drawingml/2006/main">
              <a:ext uri="{FF2B5EF4-FFF2-40B4-BE49-F238E27FC236}">
                <a16:creationId xmlns:a16="http://schemas.microsoft.com/office/drawing/2014/main" id="{B18F6D9C-5C4E-4495-B66D-6B30CF2E6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lipid metabolism</a:t>
            </a:r>
          </a:p>
        </p:txBody>
      </p:sp>
      <p:sp>
        <p:nvSpPr>
          <p:cNvPr id="13" name="Heart health support">
            <a:extLst xmlns:a="http://schemas.openxmlformats.org/drawingml/2006/main">
              <a:ext uri="{FF2B5EF4-FFF2-40B4-BE49-F238E27FC236}">
                <a16:creationId xmlns:a16="http://schemas.microsoft.com/office/drawing/2014/main" id="{3DC51CF4-BC72-442B-91DC-8C14FAA6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Heart health support</a:t>
            </a:r>
          </a:p>
        </p:txBody>
      </p:sp>
      <p:sp>
        <p:nvSpPr>
          <p:cNvPr id="14" name="D6">
            <a:extLst xmlns:a="http://schemas.openxmlformats.org/drawingml/2006/main">
              <a:ext uri="{FF2B5EF4-FFF2-40B4-BE49-F238E27FC236}">
                <a16:creationId xmlns:a16="http://schemas.microsoft.com/office/drawing/2014/main" id="{04BFDD5E-7EF4-4B5E-A82E-9C61A4C4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D6</a:t>
            </a:r>
          </a:p>
        </p:txBody>
      </p:sp>
      <p:sp>
        <p:nvSpPr>
          <p:cNvPr id="15" name="Magnesium Blood">
            <a:extLst xmlns:a="http://schemas.openxmlformats.org/drawingml/2006/main">
              <a:ext uri="{FF2B5EF4-FFF2-40B4-BE49-F238E27FC236}">
                <a16:creationId xmlns:a16="http://schemas.microsoft.com/office/drawing/2014/main" id="{77330582-74A1-4145-A3F6-59EACA4A2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Magnesium Blood</a:t>
            </a:r>
          </a:p>
        </p:txBody>
      </p:sp>
      <p:sp>
        <p:nvSpPr>
          <p:cNvPr id="16" name="Pressure">
            <a:extLst xmlns:a="http://schemas.openxmlformats.org/drawingml/2006/main">
              <a:ext uri="{FF2B5EF4-FFF2-40B4-BE49-F238E27FC236}">
                <a16:creationId xmlns:a16="http://schemas.microsoft.com/office/drawing/2014/main" id="{EF85427B-68A6-411E-8A07-F2B1A60E6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Pressure</a:t>
            </a:r>
          </a:p>
        </p:txBody>
      </p:sp>
      <p:sp>
        <p:nvSpPr>
          <p:cNvPr id="1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6C9A7DA4-6C31-4D02-BF10-8D88017E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EF8F4B44-CE59-4DA1-8D2E-8E7A15FD5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9" name="Magnesium">
            <a:extLst xmlns:a="http://schemas.openxmlformats.org/drawingml/2006/main">
              <a:ext uri="{FF2B5EF4-FFF2-40B4-BE49-F238E27FC236}">
                <a16:creationId xmlns:a16="http://schemas.microsoft.com/office/drawing/2014/main" id="{5EF641C7-AD9C-4F13-8270-E1B4A4CAE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43122BAB-F47D-4FFF-A204-58B1FDBEA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1" name="Vascular health support">
            <a:extLst xmlns:a="http://schemas.openxmlformats.org/drawingml/2006/main">
              <a:ext uri="{FF2B5EF4-FFF2-40B4-BE49-F238E27FC236}">
                <a16:creationId xmlns:a16="http://schemas.microsoft.com/office/drawing/2014/main" id="{62C1861E-1F55-4A37-B9FC-5D998F245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Vascular health support</a:t>
            </a:r>
          </a:p>
        </p:txBody>
      </p:sp>
      <p:sp>
        <p:nvSpPr>
          <p:cNvPr id="22" name="Muscle function support">
            <a:extLst xmlns:a="http://schemas.openxmlformats.org/drawingml/2006/main">
              <a:ext uri="{FF2B5EF4-FFF2-40B4-BE49-F238E27FC236}">
                <a16:creationId xmlns:a16="http://schemas.microsoft.com/office/drawing/2014/main" id="{DD2F897A-D5D8-40B4-9B29-CCA52C11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function support</a:t>
            </a:r>
          </a:p>
        </p:txBody>
      </p:sp>
      <p:sp>
        <p:nvSpPr>
          <p:cNvPr id="23" name="Electrolyte balance support">
            <a:extLst xmlns:a="http://schemas.openxmlformats.org/drawingml/2006/main">
              <a:ext uri="{FF2B5EF4-FFF2-40B4-BE49-F238E27FC236}">
                <a16:creationId xmlns:a16="http://schemas.microsoft.com/office/drawing/2014/main" id="{94742D14-9B7A-42DC-948C-4CB98C71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Electrolyte balance support</a:t>
            </a:r>
          </a:p>
        </p:txBody>
      </p:sp>
      <p:sp>
        <p:nvSpPr>
          <p:cNvPr id="24" name="D7">
            <a:extLst xmlns:a="http://schemas.openxmlformats.org/drawingml/2006/main">
              <a:ext uri="{FF2B5EF4-FFF2-40B4-BE49-F238E27FC236}">
                <a16:creationId xmlns:a16="http://schemas.microsoft.com/office/drawing/2014/main" id="{53715FF6-5C35-4984-8467-EFEFF835E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D7</a:t>
            </a:r>
          </a:p>
        </p:txBody>
      </p:sp>
      <p:sp>
        <p:nvSpPr>
          <p:cNvPr id="25" name="Allicin Blood Lipid">
            <a:extLst xmlns:a="http://schemas.openxmlformats.org/drawingml/2006/main">
              <a:ext uri="{FF2B5EF4-FFF2-40B4-BE49-F238E27FC236}">
                <a16:creationId xmlns:a16="http://schemas.microsoft.com/office/drawing/2014/main" id="{38A8DBC7-03DD-40E0-BA8C-DB76D58D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Allicin Blood Lipid</a:t>
            </a:r>
          </a:p>
        </p:txBody>
      </p:sp>
      <p:sp>
        <p:nvSpPr>
          <p:cNvPr id="26" name="Support">
            <a:extLst xmlns:a="http://schemas.openxmlformats.org/drawingml/2006/main">
              <a:ext uri="{FF2B5EF4-FFF2-40B4-BE49-F238E27FC236}">
                <a16:creationId xmlns:a16="http://schemas.microsoft.com/office/drawing/2014/main" id="{D227F1DA-7E38-489E-80C9-31A457A5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892DC5D4-ADD2-4DF3-857F-8FE39C928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F3C0955A-0127-4800-B29C-CEFAA9AEB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Allicin">
            <a:extLst xmlns:a="http://schemas.openxmlformats.org/drawingml/2006/main">
              <a:ext uri="{FF2B5EF4-FFF2-40B4-BE49-F238E27FC236}">
                <a16:creationId xmlns:a16="http://schemas.microsoft.com/office/drawing/2014/main" id="{EFAF694F-D913-4A46-9106-916EA1FD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Allicin</a:t>
            </a:r>
          </a:p>
        </p:txBody>
      </p:sp>
      <p:sp>
        <p:nvSpPr>
          <p:cNvPr id="30" name="Benefits">
            <a:extLst xmlns:a="http://schemas.openxmlformats.org/drawingml/2006/main">
              <a:ext uri="{FF2B5EF4-FFF2-40B4-BE49-F238E27FC236}">
                <a16:creationId xmlns:a16="http://schemas.microsoft.com/office/drawing/2014/main" id="{25ACD616-FAF8-44EA-9F93-D9582ABC6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1" name="Blood lipid management">
            <a:extLst xmlns:a="http://schemas.openxmlformats.org/drawingml/2006/main">
              <a:ext uri="{FF2B5EF4-FFF2-40B4-BE49-F238E27FC236}">
                <a16:creationId xmlns:a16="http://schemas.microsoft.com/office/drawing/2014/main" id="{ED3B694B-069B-49FB-A396-AE8999DE9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Blood lipid management</a:t>
            </a:r>
          </a:p>
        </p:txBody>
      </p:sp>
      <p:sp>
        <p:nvSpPr>
          <p:cNvPr id="32" name="Cardiovascular support">
            <a:extLst xmlns:a="http://schemas.openxmlformats.org/drawingml/2006/main">
              <a:ext uri="{FF2B5EF4-FFF2-40B4-BE49-F238E27FC236}">
                <a16:creationId xmlns:a16="http://schemas.microsoft.com/office/drawing/2014/main" id="{E2AF9A1E-98E4-40FD-B3EB-411FE6C43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Cardiovascular support</a:t>
            </a:r>
          </a:p>
        </p:txBody>
      </p:sp>
      <p:sp>
        <p:nvSpPr>
          <p:cNvPr id="33" name="Antioxidant support">
            <a:extLst xmlns:a="http://schemas.openxmlformats.org/drawingml/2006/main">
              <a:ext uri="{FF2B5EF4-FFF2-40B4-BE49-F238E27FC236}">
                <a16:creationId xmlns:a16="http://schemas.microsoft.com/office/drawing/2014/main" id="{28E1CCFD-89BB-4A09-986E-9575AE685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support</a:t>
            </a:r>
          </a:p>
        </p:txBody>
      </p:sp>
      <p:sp>
        <p:nvSpPr>
          <p:cNvPr id="34" name="D8">
            <a:extLst xmlns:a="http://schemas.openxmlformats.org/drawingml/2006/main">
              <a:ext uri="{FF2B5EF4-FFF2-40B4-BE49-F238E27FC236}">
                <a16:creationId xmlns:a16="http://schemas.microsoft.com/office/drawing/2014/main" id="{5A776A30-4904-4EB2-8796-6BBB57172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D8</a:t>
            </a:r>
          </a:p>
        </p:txBody>
      </p:sp>
      <p:sp>
        <p:nvSpPr>
          <p:cNvPr id="35" name="Milk Thistle Liver">
            <a:extLst xmlns:a="http://schemas.openxmlformats.org/drawingml/2006/main">
              <a:ext uri="{FF2B5EF4-FFF2-40B4-BE49-F238E27FC236}">
                <a16:creationId xmlns:a16="http://schemas.microsoft.com/office/drawing/2014/main" id="{CE0B30FC-AB9A-4E6C-B210-D5A397374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Milk Thistle Liver</a:t>
            </a:r>
          </a:p>
        </p:txBody>
      </p:sp>
      <p:sp>
        <p:nvSpPr>
          <p:cNvPr id="36" name="Support">
            <a:extLst xmlns:a="http://schemas.openxmlformats.org/drawingml/2006/main">
              <a:ext uri="{FF2B5EF4-FFF2-40B4-BE49-F238E27FC236}">
                <a16:creationId xmlns:a16="http://schemas.microsoft.com/office/drawing/2014/main" id="{E4CDFB2C-AFAF-4866-B285-F6D5C45EF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3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F580E888-DD94-4F4B-B8C8-FE06403C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7469A1CF-E978-403F-8444-56955FCC7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9" name="Silymarin">
            <a:extLst xmlns:a="http://schemas.openxmlformats.org/drawingml/2006/main">
              <a:ext uri="{FF2B5EF4-FFF2-40B4-BE49-F238E27FC236}">
                <a16:creationId xmlns:a16="http://schemas.microsoft.com/office/drawing/2014/main" id="{9178B3B0-3007-4FDA-B4F1-007A3E134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Silymarin</a:t>
            </a:r>
          </a:p>
        </p:txBody>
      </p:sp>
      <p:sp>
        <p:nvSpPr>
          <p:cNvPr id="40" name="Benefits">
            <a:extLst xmlns:a="http://schemas.openxmlformats.org/drawingml/2006/main">
              <a:ext uri="{FF2B5EF4-FFF2-40B4-BE49-F238E27FC236}">
                <a16:creationId xmlns:a16="http://schemas.microsoft.com/office/drawing/2014/main" id="{35DAA3D4-E222-4360-B4EF-7D13E615A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1" name="Liver metabolism support">
            <a:extLst xmlns:a="http://schemas.openxmlformats.org/drawingml/2006/main">
              <a:ext uri="{FF2B5EF4-FFF2-40B4-BE49-F238E27FC236}">
                <a16:creationId xmlns:a16="http://schemas.microsoft.com/office/drawing/2014/main" id="{94560F43-3F37-465D-A528-E3DB9C5EB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Liver metabolism support</a:t>
            </a:r>
          </a:p>
        </p:txBody>
      </p:sp>
      <p:sp>
        <p:nvSpPr>
          <p:cNvPr id="42" name="Antioxidant protection">
            <a:extLst xmlns:a="http://schemas.openxmlformats.org/drawingml/2006/main">
              <a:ext uri="{FF2B5EF4-FFF2-40B4-BE49-F238E27FC236}">
                <a16:creationId xmlns:a16="http://schemas.microsoft.com/office/drawing/2014/main" id="{C04AB188-5723-4EE4-BA3F-21820F265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protection</a:t>
            </a:r>
          </a:p>
        </p:txBody>
      </p:sp>
      <p:sp>
        <p:nvSpPr>
          <p:cNvPr id="43" name="Liver health support">
            <a:extLst xmlns:a="http://schemas.openxmlformats.org/drawingml/2006/main">
              <a:ext uri="{FF2B5EF4-FFF2-40B4-BE49-F238E27FC236}">
                <a16:creationId xmlns:a16="http://schemas.microsoft.com/office/drawing/2014/main" id="{E126FE1A-0A96-479C-9FDD-F71CB7975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Liver health support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6AA3141-F58F-476F-8452-F9B779A1F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E4FA342-B03B-437A-A7B1-C4689D65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B0E464B-4ED1-4DC6-88CF-73D7B0D52D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9483f45f644b75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7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97860958-B3DA-4F33-A14D-3B283CDFE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8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BADC4D9F-C8AF-4F45-BFDC-D4BDBF9C6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9" name="20">
            <a:extLst xmlns:a="http://schemas.openxmlformats.org/drawingml/2006/main">
              <a:ext uri="{FF2B5EF4-FFF2-40B4-BE49-F238E27FC236}">
                <a16:creationId xmlns:a16="http://schemas.microsoft.com/office/drawing/2014/main" id="{D6DCD45B-7129-4CD2-B6BC-67469980E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8164426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02DBB68-1265-4E28-8C26-27E315AD25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851f24c5f4468b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Immunity &amp; Long-Term Health Support">
            <a:extLst xmlns:a="http://schemas.openxmlformats.org/drawingml/2006/main">
              <a:ext uri="{FF2B5EF4-FFF2-40B4-BE49-F238E27FC236}">
                <a16:creationId xmlns:a16="http://schemas.microsoft.com/office/drawing/2014/main" id="{1346BC87-272A-47E9-93CE-007A13B8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Immunity &amp; Long-Term Health Support</a:t>
            </a:r>
          </a:p>
        </p:txBody>
      </p:sp>
      <p:sp>
        <p:nvSpPr>
          <p:cNvPr id="3" name="Customizable oral film nutrition for immune health, car">
            <a:extLst xmlns:a="http://schemas.openxmlformats.org/drawingml/2006/main">
              <a:ext uri="{FF2B5EF4-FFF2-40B4-BE49-F238E27FC236}">
                <a16:creationId xmlns:a16="http://schemas.microsoft.com/office/drawing/2014/main" id="{3E488374-6C3D-406B-8651-17E7FC07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immune health, cardiovascular health, liver care and daily metabolic management.</a:t>
            </a:r>
          </a:p>
        </p:txBody>
      </p:sp>
      <p:sp>
        <p:nvSpPr>
          <p:cNvPr id="4" name="D9">
            <a:extLst xmlns:a="http://schemas.openxmlformats.org/drawingml/2006/main">
              <a:ext uri="{FF2B5EF4-FFF2-40B4-BE49-F238E27FC236}">
                <a16:creationId xmlns:a16="http://schemas.microsoft.com/office/drawing/2014/main" id="{2F4846A6-3A6C-4DEF-92E7-0957CFF4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D9</a:t>
            </a:r>
          </a:p>
        </p:txBody>
      </p:sp>
      <p:sp>
        <p:nvSpPr>
          <p:cNvPr id="5" name="Red Ginseng">
            <a:extLst xmlns:a="http://schemas.openxmlformats.org/drawingml/2006/main">
              <a:ext uri="{FF2B5EF4-FFF2-40B4-BE49-F238E27FC236}">
                <a16:creationId xmlns:a16="http://schemas.microsoft.com/office/drawing/2014/main" id="{690C04EE-AD53-4F38-BA11-67A8C35F2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Red Ginseng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4BB8B896-363B-4F4E-8D23-32CFED0EE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155D4235-1CD3-4343-85C4-A0E41161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Red ginseng extract">
            <a:extLst xmlns:a="http://schemas.openxmlformats.org/drawingml/2006/main">
              <a:ext uri="{FF2B5EF4-FFF2-40B4-BE49-F238E27FC236}">
                <a16:creationId xmlns:a16="http://schemas.microsoft.com/office/drawing/2014/main" id="{20E8AF56-56C6-4A4A-8390-DAAD40F01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Red ginseng extract</a:t>
            </a:r>
          </a:p>
        </p:txBody>
      </p:sp>
      <p:sp>
        <p:nvSpPr>
          <p:cNvPr id="9" name="Benefits">
            <a:extLst xmlns:a="http://schemas.openxmlformats.org/drawingml/2006/main">
              <a:ext uri="{FF2B5EF4-FFF2-40B4-BE49-F238E27FC236}">
                <a16:creationId xmlns:a16="http://schemas.microsoft.com/office/drawing/2014/main" id="{360FD3ED-BEEB-4914-A645-8890494B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0" name="Antioxidant and aging support">
            <a:extLst xmlns:a="http://schemas.openxmlformats.org/drawingml/2006/main">
              <a:ext uri="{FF2B5EF4-FFF2-40B4-BE49-F238E27FC236}">
                <a16:creationId xmlns:a16="http://schemas.microsoft.com/office/drawing/2014/main" id="{2369BB14-ADB8-4169-8D6A-ED5AC7248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and aging support</a:t>
            </a:r>
          </a:p>
        </p:txBody>
      </p:sp>
      <p:sp>
        <p:nvSpPr>
          <p:cNvPr id="11" name="Energy and vitality support">
            <a:extLst xmlns:a="http://schemas.openxmlformats.org/drawingml/2006/main">
              <a:ext uri="{FF2B5EF4-FFF2-40B4-BE49-F238E27FC236}">
                <a16:creationId xmlns:a16="http://schemas.microsoft.com/office/drawing/2014/main" id="{075C6C2A-4596-4ED0-92D0-AF7822F1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and vitality support</a:t>
            </a:r>
          </a:p>
        </p:txBody>
      </p:sp>
      <p:sp>
        <p:nvSpPr>
          <p:cNvPr id="12" name="Physical performance support">
            <a:extLst xmlns:a="http://schemas.openxmlformats.org/drawingml/2006/main">
              <a:ext uri="{FF2B5EF4-FFF2-40B4-BE49-F238E27FC236}">
                <a16:creationId xmlns:a16="http://schemas.microsoft.com/office/drawing/2014/main" id="{3DA4AC36-9471-42BA-8A65-3DB10F145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Physical performance support</a:t>
            </a:r>
          </a:p>
        </p:txBody>
      </p:sp>
      <p:sp>
        <p:nvSpPr>
          <p:cNvPr id="13" name="D10">
            <a:extLst xmlns:a="http://schemas.openxmlformats.org/drawingml/2006/main">
              <a:ext uri="{FF2B5EF4-FFF2-40B4-BE49-F238E27FC236}">
                <a16:creationId xmlns:a16="http://schemas.microsoft.com/office/drawing/2014/main" id="{024793A3-3503-44D9-BD1A-5DE91411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D10</a:t>
            </a:r>
          </a:p>
        </p:txBody>
      </p:sp>
      <p:sp>
        <p:nvSpPr>
          <p:cNvPr id="14" name="American Ginseng">
            <a:extLst xmlns:a="http://schemas.openxmlformats.org/drawingml/2006/main">
              <a:ext uri="{FF2B5EF4-FFF2-40B4-BE49-F238E27FC236}">
                <a16:creationId xmlns:a16="http://schemas.microsoft.com/office/drawing/2014/main" id="{D6156386-A824-4CCF-A153-4400F24D4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American Ginseng</a:t>
            </a:r>
          </a:p>
        </p:txBody>
      </p:sp>
      <p:sp>
        <p:nvSpPr>
          <p:cNvPr id="1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AAB44E4C-D29C-47AA-B525-A00D67B3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5D8CF869-7567-40D3-BAF6-728DE86D9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7" name="American ginseng extract">
            <a:extLst xmlns:a="http://schemas.openxmlformats.org/drawingml/2006/main">
              <a:ext uri="{FF2B5EF4-FFF2-40B4-BE49-F238E27FC236}">
                <a16:creationId xmlns:a16="http://schemas.microsoft.com/office/drawing/2014/main" id="{B88F6D4B-6F38-440A-B4D5-20E71EBE4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American ginseng extract</a:t>
            </a:r>
          </a:p>
        </p:txBody>
      </p:sp>
      <p:sp>
        <p:nvSpPr>
          <p:cNvPr id="18" name="Benefits">
            <a:extLst xmlns:a="http://schemas.openxmlformats.org/drawingml/2006/main">
              <a:ext uri="{FF2B5EF4-FFF2-40B4-BE49-F238E27FC236}">
                <a16:creationId xmlns:a16="http://schemas.microsoft.com/office/drawing/2014/main" id="{AEAE5605-C818-4FAD-A78A-848461098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9" name="Enhanced immune support">
            <a:extLst xmlns:a="http://schemas.openxmlformats.org/drawingml/2006/main">
              <a:ext uri="{FF2B5EF4-FFF2-40B4-BE49-F238E27FC236}">
                <a16:creationId xmlns:a16="http://schemas.microsoft.com/office/drawing/2014/main" id="{8A2731A0-9D51-4EBF-9D17-8ECC31F72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Enhanced immune support</a:t>
            </a:r>
          </a:p>
        </p:txBody>
      </p:sp>
      <p:sp>
        <p:nvSpPr>
          <p:cNvPr id="20" name="Vitality support">
            <a:extLst xmlns:a="http://schemas.openxmlformats.org/drawingml/2006/main">
              <a:ext uri="{FF2B5EF4-FFF2-40B4-BE49-F238E27FC236}">
                <a16:creationId xmlns:a16="http://schemas.microsoft.com/office/drawing/2014/main" id="{CEACE0F7-3D8F-4AC6-A42C-FC0F59FF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Vitality support</a:t>
            </a:r>
          </a:p>
        </p:txBody>
      </p:sp>
      <p:sp>
        <p:nvSpPr>
          <p:cNvPr id="21" name="Antioxidant support">
            <a:extLst xmlns:a="http://schemas.openxmlformats.org/drawingml/2006/main">
              <a:ext uri="{FF2B5EF4-FFF2-40B4-BE49-F238E27FC236}">
                <a16:creationId xmlns:a16="http://schemas.microsoft.com/office/drawing/2014/main" id="{2115F95A-703D-42C4-BE4C-13FE20A8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support</a:t>
            </a:r>
          </a:p>
        </p:txBody>
      </p:sp>
      <p:sp>
        <p:nvSpPr>
          <p:cNvPr id="22" name="D11">
            <a:extLst xmlns:a="http://schemas.openxmlformats.org/drawingml/2006/main">
              <a:ext uri="{FF2B5EF4-FFF2-40B4-BE49-F238E27FC236}">
                <a16:creationId xmlns:a16="http://schemas.microsoft.com/office/drawing/2014/main" id="{40CBDDE8-6676-4617-895C-6154A55A3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D11</a:t>
            </a:r>
          </a:p>
        </p:txBody>
      </p:sp>
      <p:sp>
        <p:nvSpPr>
          <p:cNvPr id="23" name="Ginseng">
            <a:extLst xmlns:a="http://schemas.openxmlformats.org/drawingml/2006/main">
              <a:ext uri="{FF2B5EF4-FFF2-40B4-BE49-F238E27FC236}">
                <a16:creationId xmlns:a16="http://schemas.microsoft.com/office/drawing/2014/main" id="{D05C64B9-C474-4F30-BEC3-15ABD9E82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Ginseng</a:t>
            </a:r>
          </a:p>
        </p:txBody>
      </p:sp>
      <p:sp>
        <p:nvSpPr>
          <p:cNvPr id="24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FFAA2796-E41D-4C60-9557-A85484E52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5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D4EFDD1A-80FD-47DA-82ED-6415C67B6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6" name="Ginseng extract">
            <a:extLst xmlns:a="http://schemas.openxmlformats.org/drawingml/2006/main">
              <a:ext uri="{FF2B5EF4-FFF2-40B4-BE49-F238E27FC236}">
                <a16:creationId xmlns:a16="http://schemas.microsoft.com/office/drawing/2014/main" id="{F4C7016A-E7A3-4299-9E4B-6EFE6A566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Ginseng extract</a:t>
            </a:r>
          </a:p>
        </p:txBody>
      </p:sp>
      <p:sp>
        <p:nvSpPr>
          <p:cNvPr id="27" name="Benefits">
            <a:extLst xmlns:a="http://schemas.openxmlformats.org/drawingml/2006/main">
              <a:ext uri="{FF2B5EF4-FFF2-40B4-BE49-F238E27FC236}">
                <a16:creationId xmlns:a16="http://schemas.microsoft.com/office/drawing/2014/main" id="{1B978230-CF68-4630-9E59-A04B4E042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8" name="Enhanced immune support">
            <a:extLst xmlns:a="http://schemas.openxmlformats.org/drawingml/2006/main">
              <a:ext uri="{FF2B5EF4-FFF2-40B4-BE49-F238E27FC236}">
                <a16:creationId xmlns:a16="http://schemas.microsoft.com/office/drawing/2014/main" id="{ECF2A5CF-CA81-4593-B064-40DD2345A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Enhanced immune support</a:t>
            </a:r>
          </a:p>
        </p:txBody>
      </p:sp>
      <p:sp>
        <p:nvSpPr>
          <p:cNvPr id="29" name="Energy support">
            <a:extLst xmlns:a="http://schemas.openxmlformats.org/drawingml/2006/main">
              <a:ext uri="{FF2B5EF4-FFF2-40B4-BE49-F238E27FC236}">
                <a16:creationId xmlns:a16="http://schemas.microsoft.com/office/drawing/2014/main" id="{158460F3-F82B-4572-89F0-7A24AC4FF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support</a:t>
            </a:r>
          </a:p>
        </p:txBody>
      </p:sp>
      <p:sp>
        <p:nvSpPr>
          <p:cNvPr id="30" name="Physical stamina and vitality">
            <a:extLst xmlns:a="http://schemas.openxmlformats.org/drawingml/2006/main">
              <a:ext uri="{FF2B5EF4-FFF2-40B4-BE49-F238E27FC236}">
                <a16:creationId xmlns:a16="http://schemas.microsoft.com/office/drawing/2014/main" id="{0F8E414D-82DA-4C6B-9579-8EC15B5F9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Physical stamina and vitality</a:t>
            </a:r>
          </a:p>
        </p:txBody>
      </p:sp>
      <p:sp>
        <p:nvSpPr>
          <p:cNvPr id="31" name="D12">
            <a:extLst xmlns:a="http://schemas.openxmlformats.org/drawingml/2006/main">
              <a:ext uri="{FF2B5EF4-FFF2-40B4-BE49-F238E27FC236}">
                <a16:creationId xmlns:a16="http://schemas.microsoft.com/office/drawing/2014/main" id="{5EB9704E-1607-4467-AFE3-8C48DD097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D12</a:t>
            </a:r>
          </a:p>
        </p:txBody>
      </p:sp>
      <p:sp>
        <p:nvSpPr>
          <p:cNvPr id="32" name="Alcohol Recovery &amp;">
            <a:extLst xmlns:a="http://schemas.openxmlformats.org/drawingml/2006/main">
              <a:ext uri="{FF2B5EF4-FFF2-40B4-BE49-F238E27FC236}">
                <a16:creationId xmlns:a16="http://schemas.microsoft.com/office/drawing/2014/main" id="{3B1034C3-632A-49CF-8156-3BD8D9A6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Alcohol Recovery &amp;</a:t>
            </a:r>
          </a:p>
        </p:txBody>
      </p:sp>
      <p:sp>
        <p:nvSpPr>
          <p:cNvPr id="33" name="Liver Care">
            <a:extLst xmlns:a="http://schemas.openxmlformats.org/drawingml/2006/main">
              <a:ext uri="{FF2B5EF4-FFF2-40B4-BE49-F238E27FC236}">
                <a16:creationId xmlns:a16="http://schemas.microsoft.com/office/drawing/2014/main" id="{E6F9A6CE-64E7-45BD-A4D5-21483A0F8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Liver Care</a:t>
            </a:r>
          </a:p>
        </p:txBody>
      </p:sp>
      <p:sp>
        <p:nvSpPr>
          <p:cNvPr id="34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B789480B-8DE9-4805-87A4-A99045181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5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919A47DF-F745-4A84-9780-B5761BE06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6" name="Kudzu root extract">
            <a:extLst xmlns:a="http://schemas.openxmlformats.org/drawingml/2006/main">
              <a:ext uri="{FF2B5EF4-FFF2-40B4-BE49-F238E27FC236}">
                <a16:creationId xmlns:a16="http://schemas.microsoft.com/office/drawing/2014/main" id="{EE616DB1-5874-43B3-A5CA-6D24E3279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Kudzu root extract</a:t>
            </a:r>
          </a:p>
        </p:txBody>
      </p:sp>
      <p:sp>
        <p:nvSpPr>
          <p:cNvPr id="37" name="Hovenia dulcis fruit extract">
            <a:extLst xmlns:a="http://schemas.openxmlformats.org/drawingml/2006/main">
              <a:ext uri="{FF2B5EF4-FFF2-40B4-BE49-F238E27FC236}">
                <a16:creationId xmlns:a16="http://schemas.microsoft.com/office/drawing/2014/main" id="{E7721461-838A-42AB-B521-75DEF4EA4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Hovenia dulcis fruit extract</a:t>
            </a:r>
          </a:p>
        </p:txBody>
      </p:sp>
      <p:sp>
        <p:nvSpPr>
          <p:cNvPr id="38" name="Curcumin">
            <a:extLst xmlns:a="http://schemas.openxmlformats.org/drawingml/2006/main">
              <a:ext uri="{FF2B5EF4-FFF2-40B4-BE49-F238E27FC236}">
                <a16:creationId xmlns:a16="http://schemas.microsoft.com/office/drawing/2014/main" id="{F8DB00E0-F6B2-48C3-B66F-EDFA10B67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550569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Curcumin</a:t>
            </a:r>
          </a:p>
        </p:txBody>
      </p:sp>
      <p:sp>
        <p:nvSpPr>
          <p:cNvPr id="39" name="Benefits">
            <a:extLst xmlns:a="http://schemas.openxmlformats.org/drawingml/2006/main">
              <a:ext uri="{FF2B5EF4-FFF2-40B4-BE49-F238E27FC236}">
                <a16:creationId xmlns:a16="http://schemas.microsoft.com/office/drawing/2014/main" id="{F724E0CF-3267-4F28-BE8D-0CBD69723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0" name="Alcohol recovery and liver">
            <a:extLst xmlns:a="http://schemas.openxmlformats.org/drawingml/2006/main">
              <a:ext uri="{FF2B5EF4-FFF2-40B4-BE49-F238E27FC236}">
                <a16:creationId xmlns:a16="http://schemas.microsoft.com/office/drawing/2014/main" id="{14B1A34B-7963-4E63-8C60-A2218432E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Alcohol recovery and liver</a:t>
            </a:r>
          </a:p>
        </p:txBody>
      </p:sp>
      <p:sp>
        <p:nvSpPr>
          <p:cNvPr id="41" name="detox support">
            <a:extLst xmlns:a="http://schemas.openxmlformats.org/drawingml/2006/main">
              <a:ext uri="{FF2B5EF4-FFF2-40B4-BE49-F238E27FC236}">
                <a16:creationId xmlns:a16="http://schemas.microsoft.com/office/drawing/2014/main" id="{F09E8ABC-D401-48AE-861C-86A3EDB9A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detox support</a:t>
            </a:r>
          </a:p>
        </p:txBody>
      </p:sp>
      <p:sp>
        <p:nvSpPr>
          <p:cNvPr id="42" name="Antioxidant support">
            <a:extLst xmlns:a="http://schemas.openxmlformats.org/drawingml/2006/main">
              <a:ext uri="{FF2B5EF4-FFF2-40B4-BE49-F238E27FC236}">
                <a16:creationId xmlns:a16="http://schemas.microsoft.com/office/drawing/2014/main" id="{48535134-46CF-47BE-94A0-BFC403603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support</a:t>
            </a:r>
          </a:p>
        </p:txBody>
      </p:sp>
      <p:sp>
        <p:nvSpPr>
          <p:cNvPr id="43" name="Liver health support">
            <a:extLst xmlns:a="http://schemas.openxmlformats.org/drawingml/2006/main">
              <a:ext uri="{FF2B5EF4-FFF2-40B4-BE49-F238E27FC236}">
                <a16:creationId xmlns:a16="http://schemas.microsoft.com/office/drawing/2014/main" id="{0D5D0282-0E24-49DD-B3E4-5FD72906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6016047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Liver health support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3B325D0-2EEA-488B-846A-590ECAA26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E385F72-B4F7-4091-99D8-E137EB8DE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5A3A989-1726-480B-92D8-85C76A9F6B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7e067bfc3d4bc1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7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1B8EB05C-63D6-48CE-B923-086AAAE4A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8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2D59E260-1974-402E-9009-6096B85A6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9" name="21">
            <a:extLst xmlns:a="http://schemas.openxmlformats.org/drawingml/2006/main">
              <a:ext uri="{FF2B5EF4-FFF2-40B4-BE49-F238E27FC236}">
                <a16:creationId xmlns:a16="http://schemas.microsoft.com/office/drawing/2014/main" id="{014517CC-DFC6-4AD5-BB7C-D8A551D84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85435266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0F286D9-D6FC-4944-ABDB-49FAEAF638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4ac96bfce04581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ategory E">
            <a:extLst xmlns:a="http://schemas.openxmlformats.org/drawingml/2006/main">
              <a:ext uri="{FF2B5EF4-FFF2-40B4-BE49-F238E27FC236}">
                <a16:creationId xmlns:a16="http://schemas.microsoft.com/office/drawing/2014/main" id="{3FEE929D-DA10-40F0-923E-904AFD40F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E89459"/>
                </a:solidFill>
                <a:latin typeface="Arial"/>
                <a:ea typeface="Arial"/>
                <a:cs typeface="Arial"/>
              </a:rPr>
              <a:t>Category E</a:t>
            </a:r>
          </a:p>
        </p:txBody>
      </p:sp>
      <p:sp>
        <p:nvSpPr>
          <p:cNvPr id="3" name="Children &amp; Special Populations">
            <a:extLst xmlns:a="http://schemas.openxmlformats.org/drawingml/2006/main">
              <a:ext uri="{FF2B5EF4-FFF2-40B4-BE49-F238E27FC236}">
                <a16:creationId xmlns:a16="http://schemas.microsoft.com/office/drawing/2014/main" id="{7B8B327E-E9B8-4FBD-9A75-B885EECD8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8572500" cy="505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Children &amp; Special Populations</a:t>
            </a:r>
          </a:p>
        </p:txBody>
      </p:sp>
      <p:sp>
        <p:nvSpPr>
          <p:cNvPr id="4" name="Targeted oral film nutrition for child development, pre">
            <a:extLst xmlns:a="http://schemas.openxmlformats.org/drawingml/2006/main">
              <a:ext uri="{FF2B5EF4-FFF2-40B4-BE49-F238E27FC236}">
                <a16:creationId xmlns:a16="http://schemas.microsoft.com/office/drawing/2014/main" id="{6B59DCE3-408D-4D9E-B3B1-684E0411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1050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Targeted oral film nutrition for child development, pregnancy and the daily nutritional needs of</a:t>
            </a:r>
          </a:p>
        </p:txBody>
      </p:sp>
      <p:sp>
        <p:nvSpPr>
          <p:cNvPr id="5" name="middle-aged and older adults.">
            <a:extLst xmlns:a="http://schemas.openxmlformats.org/drawingml/2006/main">
              <a:ext uri="{FF2B5EF4-FFF2-40B4-BE49-F238E27FC236}">
                <a16:creationId xmlns:a16="http://schemas.microsoft.com/office/drawing/2014/main" id="{E66D7B77-DFBA-435D-A3FB-4E75E5567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925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middle-aged and older adults.</a:t>
            </a:r>
          </a:p>
        </p:txBody>
      </p:sp>
      <p:sp>
        <p:nvSpPr>
          <p:cNvPr id="6" name="Product Range">
            <a:extLst xmlns:a="http://schemas.openxmlformats.org/drawingml/2006/main">
              <a:ext uri="{FF2B5EF4-FFF2-40B4-BE49-F238E27FC236}">
                <a16:creationId xmlns:a16="http://schemas.microsoft.com/office/drawing/2014/main" id="{7AD3CA55-3C6C-4385-BBCB-830BB4DA2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520" y="3356254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Range</a:t>
            </a:r>
          </a:p>
        </p:txBody>
      </p:sp>
      <p:sp>
        <p:nvSpPr>
          <p:cNvPr id="7" name="E1">
            <a:extLst xmlns:a="http://schemas.openxmlformats.org/drawingml/2006/main">
              <a:ext uri="{FF2B5EF4-FFF2-40B4-BE49-F238E27FC236}">
                <a16:creationId xmlns:a16="http://schemas.microsoft.com/office/drawing/2014/main" id="{72D7107E-379F-4E98-818F-BA6C656C4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34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E1</a:t>
            </a:r>
          </a:p>
        </p:txBody>
      </p:sp>
      <p:sp>
        <p:nvSpPr>
          <p:cNvPr id="8" name="Kids' Vitamin D &amp;">
            <a:extLst xmlns:a="http://schemas.openxmlformats.org/drawingml/2006/main">
              <a:ext uri="{FF2B5EF4-FFF2-40B4-BE49-F238E27FC236}">
                <a16:creationId xmlns:a16="http://schemas.microsoft.com/office/drawing/2014/main" id="{90B515AA-4C76-4577-9FE5-4EBC18C64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84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Kids' Vitamin D &amp;</a:t>
            </a:r>
          </a:p>
        </p:txBody>
      </p:sp>
      <p:sp>
        <p:nvSpPr>
          <p:cNvPr id="9" name="Calcium">
            <a:extLst xmlns:a="http://schemas.openxmlformats.org/drawingml/2006/main">
              <a:ext uri="{FF2B5EF4-FFF2-40B4-BE49-F238E27FC236}">
                <a16:creationId xmlns:a16="http://schemas.microsoft.com/office/drawing/2014/main" id="{A0601F3B-A1DC-495B-A59A-FFD2B965B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84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Calcium</a:t>
            </a:r>
          </a:p>
        </p:txBody>
      </p:sp>
      <p:sp>
        <p:nvSpPr>
          <p:cNvPr id="10" name="E2">
            <a:extLst xmlns:a="http://schemas.openxmlformats.org/drawingml/2006/main">
              <a:ext uri="{FF2B5EF4-FFF2-40B4-BE49-F238E27FC236}">
                <a16:creationId xmlns:a16="http://schemas.microsoft.com/office/drawing/2014/main" id="{5CC76E60-7048-4511-AED3-BE64CD58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063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E2</a:t>
            </a:r>
          </a:p>
        </p:txBody>
      </p:sp>
      <p:sp>
        <p:nvSpPr>
          <p:cNvPr id="11" name="Kids' DHA Film">
            <a:extLst xmlns:a="http://schemas.openxmlformats.org/drawingml/2006/main">
              <a:ext uri="{FF2B5EF4-FFF2-40B4-BE49-F238E27FC236}">
                <a16:creationId xmlns:a16="http://schemas.microsoft.com/office/drawing/2014/main" id="{DEEAC18F-6089-4738-AAD1-C9B5AC88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13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Kids' DHA Film</a:t>
            </a:r>
          </a:p>
        </p:txBody>
      </p:sp>
      <p:sp>
        <p:nvSpPr>
          <p:cNvPr id="12" name="E3">
            <a:extLst xmlns:a="http://schemas.openxmlformats.org/drawingml/2006/main">
              <a:ext uri="{FF2B5EF4-FFF2-40B4-BE49-F238E27FC236}">
                <a16:creationId xmlns:a16="http://schemas.microsoft.com/office/drawing/2014/main" id="{5790B8D0-3A75-4F0D-9581-43008137A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10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E3</a:t>
            </a:r>
          </a:p>
        </p:txBody>
      </p:sp>
      <p:sp>
        <p:nvSpPr>
          <p:cNvPr id="13" name="Kids' Vitamin C">
            <a:extLst xmlns:a="http://schemas.openxmlformats.org/drawingml/2006/main">
              <a:ext uri="{FF2B5EF4-FFF2-40B4-BE49-F238E27FC236}">
                <a16:creationId xmlns:a16="http://schemas.microsoft.com/office/drawing/2014/main" id="{58BE5542-C529-4DF6-8F28-9A641B630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60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Kids' Vitamin C</a:t>
            </a:r>
          </a:p>
        </p:txBody>
      </p:sp>
      <p:sp>
        <p:nvSpPr>
          <p:cNvPr id="14" name="Immunity">
            <a:extLst xmlns:a="http://schemas.openxmlformats.org/drawingml/2006/main">
              <a:ext uri="{FF2B5EF4-FFF2-40B4-BE49-F238E27FC236}">
                <a16:creationId xmlns:a16="http://schemas.microsoft.com/office/drawing/2014/main" id="{4D47C4E9-060E-48D7-B78A-4E540785F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60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15" name="E4">
            <a:extLst xmlns:a="http://schemas.openxmlformats.org/drawingml/2006/main">
              <a:ext uri="{FF2B5EF4-FFF2-40B4-BE49-F238E27FC236}">
                <a16:creationId xmlns:a16="http://schemas.microsoft.com/office/drawing/2014/main" id="{5BA4FE50-CDCE-4C02-921E-63DFFB817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530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E4</a:t>
            </a:r>
          </a:p>
        </p:txBody>
      </p:sp>
      <p:sp>
        <p:nvSpPr>
          <p:cNvPr id="16" name="Kids' Zinc Growth">
            <a:extLst xmlns:a="http://schemas.openxmlformats.org/drawingml/2006/main">
              <a:ext uri="{FF2B5EF4-FFF2-40B4-BE49-F238E27FC236}">
                <a16:creationId xmlns:a16="http://schemas.microsoft.com/office/drawing/2014/main" id="{78DB343C-51E5-4071-8B3D-FA7F5287D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80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Kids' Zinc Growth</a:t>
            </a:r>
          </a:p>
        </p:txBody>
      </p:sp>
      <p:sp>
        <p:nvSpPr>
          <p:cNvPr id="17" name="E5">
            <a:extLst xmlns:a="http://schemas.openxmlformats.org/drawingml/2006/main">
              <a:ext uri="{FF2B5EF4-FFF2-40B4-BE49-F238E27FC236}">
                <a16:creationId xmlns:a16="http://schemas.microsoft.com/office/drawing/2014/main" id="{8E066B5A-06B6-447D-9A5B-A6CB262A7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45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E5</a:t>
            </a:r>
          </a:p>
        </p:txBody>
      </p:sp>
      <p:sp>
        <p:nvSpPr>
          <p:cNvPr id="18" name="Kids' Multivitamin">
            <a:extLst xmlns:a="http://schemas.openxmlformats.org/drawingml/2006/main">
              <a:ext uri="{FF2B5EF4-FFF2-40B4-BE49-F238E27FC236}">
                <a16:creationId xmlns:a16="http://schemas.microsoft.com/office/drawing/2014/main" id="{F59BAB77-7D58-4E98-88A7-81E8C046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95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Kids' Multivitamin</a:t>
            </a:r>
          </a:p>
        </p:txBody>
      </p:sp>
      <p:sp>
        <p:nvSpPr>
          <p:cNvPr id="19" name="Film">
            <a:extLst xmlns:a="http://schemas.openxmlformats.org/drawingml/2006/main">
              <a:ext uri="{FF2B5EF4-FFF2-40B4-BE49-F238E27FC236}">
                <a16:creationId xmlns:a16="http://schemas.microsoft.com/office/drawing/2014/main" id="{86350D4C-6223-4E65-96C5-E85CCAAC2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95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20" name="E6">
            <a:extLst xmlns:a="http://schemas.openxmlformats.org/drawingml/2006/main">
              <a:ext uri="{FF2B5EF4-FFF2-40B4-BE49-F238E27FC236}">
                <a16:creationId xmlns:a16="http://schemas.microsoft.com/office/drawing/2014/main" id="{28C6ABB5-1993-41F3-BD4A-5ADAA239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033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E6</a:t>
            </a:r>
          </a:p>
        </p:txBody>
      </p:sp>
      <p:sp>
        <p:nvSpPr>
          <p:cNvPr id="21" name="Prenatal Folic Acid">
            <a:extLst xmlns:a="http://schemas.openxmlformats.org/drawingml/2006/main">
              <a:ext uri="{FF2B5EF4-FFF2-40B4-BE49-F238E27FC236}">
                <a16:creationId xmlns:a16="http://schemas.microsoft.com/office/drawing/2014/main" id="{962153D4-ACBB-4966-A930-63522E7C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183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Prenatal Folic Acid</a:t>
            </a:r>
          </a:p>
        </p:txBody>
      </p:sp>
      <p:sp>
        <p:nvSpPr>
          <p:cNvPr id="22" name="Film">
            <a:extLst xmlns:a="http://schemas.openxmlformats.org/drawingml/2006/main">
              <a:ext uri="{FF2B5EF4-FFF2-40B4-BE49-F238E27FC236}">
                <a16:creationId xmlns:a16="http://schemas.microsoft.com/office/drawing/2014/main" id="{6B642E7B-214D-4934-91E9-E250D3EEF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183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23" name="E7">
            <a:extLst xmlns:a="http://schemas.openxmlformats.org/drawingml/2006/main">
              <a:ext uri="{FF2B5EF4-FFF2-40B4-BE49-F238E27FC236}">
                <a16:creationId xmlns:a16="http://schemas.microsoft.com/office/drawing/2014/main" id="{7878CAC1-1025-4856-B80C-36276C993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09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E7</a:t>
            </a:r>
          </a:p>
        </p:txBody>
      </p:sp>
      <p:sp>
        <p:nvSpPr>
          <p:cNvPr id="24" name="Prenatal Iron Film">
            <a:extLst xmlns:a="http://schemas.openxmlformats.org/drawingml/2006/main">
              <a:ext uri="{FF2B5EF4-FFF2-40B4-BE49-F238E27FC236}">
                <a16:creationId xmlns:a16="http://schemas.microsoft.com/office/drawing/2014/main" id="{7B2BDEE4-CDF2-4170-905B-5492C1B6D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59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Prenatal Iron Film</a:t>
            </a:r>
          </a:p>
        </p:txBody>
      </p:sp>
      <p:sp>
        <p:nvSpPr>
          <p:cNvPr id="25" name="E8">
            <a:extLst xmlns:a="http://schemas.openxmlformats.org/drawingml/2006/main">
              <a:ext uri="{FF2B5EF4-FFF2-40B4-BE49-F238E27FC236}">
                <a16:creationId xmlns:a16="http://schemas.microsoft.com/office/drawing/2014/main" id="{63549FA8-2758-4AF3-B8F0-42827FF56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471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E8</a:t>
            </a:r>
          </a:p>
        </p:txBody>
      </p:sp>
      <p:sp>
        <p:nvSpPr>
          <p:cNvPr id="26" name="Senior">
            <a:extLst xmlns:a="http://schemas.openxmlformats.org/drawingml/2006/main">
              <a:ext uri="{FF2B5EF4-FFF2-40B4-BE49-F238E27FC236}">
                <a16:creationId xmlns:a16="http://schemas.microsoft.com/office/drawing/2014/main" id="{9ACD1B15-00F2-4D2A-88CF-7E7DA9BB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21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Senior</a:t>
            </a:r>
          </a:p>
        </p:txBody>
      </p:sp>
      <p:sp>
        <p:nvSpPr>
          <p:cNvPr id="27" name="Multivitamin Film">
            <a:extLst xmlns:a="http://schemas.openxmlformats.org/drawingml/2006/main">
              <a:ext uri="{FF2B5EF4-FFF2-40B4-BE49-F238E27FC236}">
                <a16:creationId xmlns:a16="http://schemas.microsoft.com/office/drawing/2014/main" id="{5B4437E2-5299-4DAA-B681-47696AD3D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21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Multivitamin Film</a:t>
            </a:r>
          </a:p>
        </p:txBody>
      </p:sp>
      <p:sp>
        <p:nvSpPr>
          <p:cNvPr id="28" name="Key Benefits">
            <a:extLst xmlns:a="http://schemas.openxmlformats.org/drawingml/2006/main">
              <a:ext uri="{FF2B5EF4-FFF2-40B4-BE49-F238E27FC236}">
                <a16:creationId xmlns:a16="http://schemas.microsoft.com/office/drawing/2014/main" id="{CBC74FBA-49E6-4E6B-8B31-0709F1CE6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421" y="5240093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Benefits</a:t>
            </a:r>
          </a:p>
        </p:txBody>
      </p:sp>
      <p:sp>
        <p:nvSpPr>
          <p:cNvPr id="29" name="Bone health">
            <a:extLst xmlns:a="http://schemas.openxmlformats.org/drawingml/2006/main">
              <a:ext uri="{FF2B5EF4-FFF2-40B4-BE49-F238E27FC236}">
                <a16:creationId xmlns:a16="http://schemas.microsoft.com/office/drawing/2014/main" id="{4C634B15-301B-4FE7-B9C6-5BB78635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5810250"/>
            <a:ext cx="723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Bone health</a:t>
            </a:r>
          </a:p>
        </p:txBody>
      </p:sp>
      <p:sp>
        <p:nvSpPr>
          <p:cNvPr id="30" name="Brain development">
            <a:extLst xmlns:a="http://schemas.openxmlformats.org/drawingml/2006/main">
              <a:ext uri="{FF2B5EF4-FFF2-40B4-BE49-F238E27FC236}">
                <a16:creationId xmlns:a16="http://schemas.microsoft.com/office/drawing/2014/main" id="{BC8C35A4-E6BC-46B4-9604-80D3B74BE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6025" y="5810250"/>
            <a:ext cx="9810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Brain development</a:t>
            </a:r>
          </a:p>
        </p:txBody>
      </p:sp>
      <p:sp>
        <p:nvSpPr>
          <p:cNvPr id="31" name="Immunity &amp; growth">
            <a:extLst xmlns:a="http://schemas.openxmlformats.org/drawingml/2006/main">
              <a:ext uri="{FF2B5EF4-FFF2-40B4-BE49-F238E27FC236}">
                <a16:creationId xmlns:a16="http://schemas.microsoft.com/office/drawing/2014/main" id="{3AD2F102-379D-41B4-B3F4-354BEB798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810250"/>
            <a:ext cx="1104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Immunity &amp; growth</a:t>
            </a:r>
          </a:p>
        </p:txBody>
      </p:sp>
      <p:sp>
        <p:nvSpPr>
          <p:cNvPr id="32" name="Prenatal">
            <a:extLst xmlns:a="http://schemas.openxmlformats.org/drawingml/2006/main">
              <a:ext uri="{FF2B5EF4-FFF2-40B4-BE49-F238E27FC236}">
                <a16:creationId xmlns:a16="http://schemas.microsoft.com/office/drawing/2014/main" id="{0E580F6A-D4E8-468C-BB95-AEC6EF63C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810250"/>
            <a:ext cx="6953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Prenatal</a:t>
            </a:r>
          </a:p>
        </p:txBody>
      </p:sp>
      <p:sp>
        <p:nvSpPr>
          <p:cNvPr id="33" name="nutrition">
            <a:extLst xmlns:a="http://schemas.openxmlformats.org/drawingml/2006/main">
              <a:ext uri="{FF2B5EF4-FFF2-40B4-BE49-F238E27FC236}">
                <a16:creationId xmlns:a16="http://schemas.microsoft.com/office/drawing/2014/main" id="{071358E9-6352-4481-8F63-EC9DE8FD4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5940552"/>
            <a:ext cx="69532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nutrition</a:t>
            </a:r>
          </a:p>
        </p:txBody>
      </p:sp>
      <p:sp>
        <p:nvSpPr>
          <p:cNvPr id="34" name="Nutrition for">
            <a:extLst xmlns:a="http://schemas.openxmlformats.org/drawingml/2006/main">
              <a:ext uri="{FF2B5EF4-FFF2-40B4-BE49-F238E27FC236}">
                <a16:creationId xmlns:a16="http://schemas.microsoft.com/office/drawing/2014/main" id="{85D1192D-8BF9-434A-9AFB-652C6D38A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5810250"/>
            <a:ext cx="7905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Nutrition for</a:t>
            </a:r>
          </a:p>
        </p:txBody>
      </p:sp>
      <p:sp>
        <p:nvSpPr>
          <p:cNvPr id="35" name="older adults">
            <a:extLst xmlns:a="http://schemas.openxmlformats.org/drawingml/2006/main">
              <a:ext uri="{FF2B5EF4-FFF2-40B4-BE49-F238E27FC236}">
                <a16:creationId xmlns:a16="http://schemas.microsoft.com/office/drawing/2014/main" id="{0E8E2219-33D2-48CA-B361-E6CB5E1CD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5940552"/>
            <a:ext cx="7905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older adults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816F723-32DC-43A1-A11E-4CC179A5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14F64C3-A45D-4298-AB95-562537884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936A8C9-8733-4BAA-9C60-395ADF8F32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bc3083581646a9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39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811F2A17-FD0B-4316-AC93-806ADF35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0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64B79BDB-4CF6-4122-B221-516F4ECD8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1" name="22">
            <a:extLst xmlns:a="http://schemas.openxmlformats.org/drawingml/2006/main">
              <a:ext uri="{FF2B5EF4-FFF2-40B4-BE49-F238E27FC236}">
                <a16:creationId xmlns:a16="http://schemas.microsoft.com/office/drawing/2014/main" id="{08EB73D2-0DE3-45DB-8973-F814DD4E0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10533205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19DE999-75A2-4BFC-B274-2DE716EB26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28b49c126647f3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hildren &amp; Special Populations">
            <a:extLst xmlns:a="http://schemas.openxmlformats.org/drawingml/2006/main">
              <a:ext uri="{FF2B5EF4-FFF2-40B4-BE49-F238E27FC236}">
                <a16:creationId xmlns:a16="http://schemas.microsoft.com/office/drawing/2014/main" id="{21BFFE08-E49C-4B5A-BA45-7C62C8584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Children &amp; Special Populations</a:t>
            </a:r>
          </a:p>
        </p:txBody>
      </p:sp>
      <p:sp>
        <p:nvSpPr>
          <p:cNvPr id="3" name="Targeted oral film nutrition for child development, pre">
            <a:extLst xmlns:a="http://schemas.openxmlformats.org/drawingml/2006/main">
              <a:ext uri="{FF2B5EF4-FFF2-40B4-BE49-F238E27FC236}">
                <a16:creationId xmlns:a16="http://schemas.microsoft.com/office/drawing/2014/main" id="{E6D372DC-D41C-49A9-BF12-A46328545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Targeted oral film nutrition for child development, pregnancy and the daily nutritional needs of middle-aged and older adults.</a:t>
            </a:r>
          </a:p>
        </p:txBody>
      </p:sp>
      <p:sp>
        <p:nvSpPr>
          <p:cNvPr id="4" name="E1">
            <a:extLst xmlns:a="http://schemas.openxmlformats.org/drawingml/2006/main">
              <a:ext uri="{FF2B5EF4-FFF2-40B4-BE49-F238E27FC236}">
                <a16:creationId xmlns:a16="http://schemas.microsoft.com/office/drawing/2014/main" id="{4569BDC4-AA1C-4940-81EF-FB74E3A38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E1</a:t>
            </a:r>
          </a:p>
        </p:txBody>
      </p:sp>
      <p:sp>
        <p:nvSpPr>
          <p:cNvPr id="5" name="Children's Vitamin D &amp;">
            <a:extLst xmlns:a="http://schemas.openxmlformats.org/drawingml/2006/main">
              <a:ext uri="{FF2B5EF4-FFF2-40B4-BE49-F238E27FC236}">
                <a16:creationId xmlns:a16="http://schemas.microsoft.com/office/drawing/2014/main" id="{674FC296-8250-4A6C-821D-C25483D6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Children's Vitamin D &amp;</a:t>
            </a:r>
          </a:p>
        </p:txBody>
      </p:sp>
      <p:sp>
        <p:nvSpPr>
          <p:cNvPr id="6" name="Calcium">
            <a:extLst xmlns:a="http://schemas.openxmlformats.org/drawingml/2006/main">
              <a:ext uri="{FF2B5EF4-FFF2-40B4-BE49-F238E27FC236}">
                <a16:creationId xmlns:a16="http://schemas.microsoft.com/office/drawing/2014/main" id="{A9402697-61B9-4AE4-BE77-641F6BC2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Calcium</a:t>
            </a:r>
          </a:p>
        </p:txBody>
      </p:sp>
      <p:sp>
        <p:nvSpPr>
          <p:cNvPr id="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8CE8C278-F09F-42BB-934D-BCFF85A8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3D45FF4B-DA5C-4384-885C-DB73E050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9" name="Vitamin D3">
            <a:extLst xmlns:a="http://schemas.openxmlformats.org/drawingml/2006/main">
              <a:ext uri="{FF2B5EF4-FFF2-40B4-BE49-F238E27FC236}">
                <a16:creationId xmlns:a16="http://schemas.microsoft.com/office/drawing/2014/main" id="{030642ED-55A3-4788-836B-30F7E3A4F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D3</a:t>
            </a:r>
          </a:p>
        </p:txBody>
      </p:sp>
      <p:sp>
        <p:nvSpPr>
          <p:cNvPr id="10" name="Calcium">
            <a:extLst xmlns:a="http://schemas.openxmlformats.org/drawingml/2006/main">
              <a:ext uri="{FF2B5EF4-FFF2-40B4-BE49-F238E27FC236}">
                <a16:creationId xmlns:a16="http://schemas.microsoft.com/office/drawing/2014/main" id="{63F054D2-3714-4242-A826-7A72AA137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Calcium</a:t>
            </a:r>
          </a:p>
        </p:txBody>
      </p:sp>
      <p:sp>
        <p:nvSpPr>
          <p:cNvPr id="11" name="Benefits">
            <a:extLst xmlns:a="http://schemas.openxmlformats.org/drawingml/2006/main">
              <a:ext uri="{FF2B5EF4-FFF2-40B4-BE49-F238E27FC236}">
                <a16:creationId xmlns:a16="http://schemas.microsoft.com/office/drawing/2014/main" id="{D9861977-D907-41FC-B9C5-5A74E895C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2" name="Bone health">
            <a:extLst xmlns:a="http://schemas.openxmlformats.org/drawingml/2006/main">
              <a:ext uri="{FF2B5EF4-FFF2-40B4-BE49-F238E27FC236}">
                <a16:creationId xmlns:a16="http://schemas.microsoft.com/office/drawing/2014/main" id="{DDD6BC0D-0FFC-4AA4-A742-D7C15E4BC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Bone health</a:t>
            </a:r>
          </a:p>
        </p:txBody>
      </p:sp>
      <p:sp>
        <p:nvSpPr>
          <p:cNvPr id="13" name="Healthy growth support">
            <a:extLst xmlns:a="http://schemas.openxmlformats.org/drawingml/2006/main">
              <a:ext uri="{FF2B5EF4-FFF2-40B4-BE49-F238E27FC236}">
                <a16:creationId xmlns:a16="http://schemas.microsoft.com/office/drawing/2014/main" id="{88B613CC-EBAF-45FF-BDEF-AD113760B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growth support</a:t>
            </a:r>
          </a:p>
        </p:txBody>
      </p:sp>
      <p:sp>
        <p:nvSpPr>
          <p:cNvPr id="14" name="Dental development support">
            <a:extLst xmlns:a="http://schemas.openxmlformats.org/drawingml/2006/main">
              <a:ext uri="{FF2B5EF4-FFF2-40B4-BE49-F238E27FC236}">
                <a16:creationId xmlns:a16="http://schemas.microsoft.com/office/drawing/2014/main" id="{A36B1461-72E7-46EC-ACF8-BB9AA797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Dental development support</a:t>
            </a:r>
          </a:p>
        </p:txBody>
      </p:sp>
      <p:sp>
        <p:nvSpPr>
          <p:cNvPr id="15" name="E2">
            <a:extLst xmlns:a="http://schemas.openxmlformats.org/drawingml/2006/main">
              <a:ext uri="{FF2B5EF4-FFF2-40B4-BE49-F238E27FC236}">
                <a16:creationId xmlns:a16="http://schemas.microsoft.com/office/drawing/2014/main" id="{558E0868-6B25-4FA5-B04E-68A9F7F9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E2</a:t>
            </a:r>
          </a:p>
        </p:txBody>
      </p:sp>
      <p:sp>
        <p:nvSpPr>
          <p:cNvPr id="16" name="Children's DHA">
            <a:extLst xmlns:a="http://schemas.openxmlformats.org/drawingml/2006/main">
              <a:ext uri="{FF2B5EF4-FFF2-40B4-BE49-F238E27FC236}">
                <a16:creationId xmlns:a16="http://schemas.microsoft.com/office/drawing/2014/main" id="{2FB6E897-DEBB-4986-9E7D-D4FEFC82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Children's DHA</a:t>
            </a:r>
          </a:p>
        </p:txBody>
      </p:sp>
      <p:sp>
        <p:nvSpPr>
          <p:cNvPr id="1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C0C7EF16-F29F-471D-8C41-488973185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8E4A9D17-64A3-4F04-BF62-B54123900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9" name="DHA">
            <a:extLst xmlns:a="http://schemas.openxmlformats.org/drawingml/2006/main">
              <a:ext uri="{FF2B5EF4-FFF2-40B4-BE49-F238E27FC236}">
                <a16:creationId xmlns:a16="http://schemas.microsoft.com/office/drawing/2014/main" id="{C3E944D5-137A-4E5C-8D27-3026C7117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DHA</a:t>
            </a: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82CE730D-5CDC-4541-885B-BC6C7350B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1" name="Brain development support">
            <a:extLst xmlns:a="http://schemas.openxmlformats.org/drawingml/2006/main">
              <a:ext uri="{FF2B5EF4-FFF2-40B4-BE49-F238E27FC236}">
                <a16:creationId xmlns:a16="http://schemas.microsoft.com/office/drawing/2014/main" id="{82BFAF31-F07F-4AA9-9D88-C41A63F7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Brain development support</a:t>
            </a:r>
          </a:p>
        </p:txBody>
      </p:sp>
      <p:sp>
        <p:nvSpPr>
          <p:cNvPr id="22" name="Cognitive development">
            <a:extLst xmlns:a="http://schemas.openxmlformats.org/drawingml/2006/main">
              <a:ext uri="{FF2B5EF4-FFF2-40B4-BE49-F238E27FC236}">
                <a16:creationId xmlns:a16="http://schemas.microsoft.com/office/drawing/2014/main" id="{3CFEF443-CFD1-4941-90B3-E2543A9FB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Cognitive development</a:t>
            </a:r>
          </a:p>
        </p:txBody>
      </p:sp>
      <p:sp>
        <p:nvSpPr>
          <p:cNvPr id="23" name="Nervous system support">
            <a:extLst xmlns:a="http://schemas.openxmlformats.org/drawingml/2006/main">
              <a:ext uri="{FF2B5EF4-FFF2-40B4-BE49-F238E27FC236}">
                <a16:creationId xmlns:a16="http://schemas.microsoft.com/office/drawing/2014/main" id="{F31E508E-29CF-4FD5-B306-1C2481818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Nervous system support</a:t>
            </a:r>
          </a:p>
        </p:txBody>
      </p:sp>
      <p:sp>
        <p:nvSpPr>
          <p:cNvPr id="24" name="E3">
            <a:extLst xmlns:a="http://schemas.openxmlformats.org/drawingml/2006/main">
              <a:ext uri="{FF2B5EF4-FFF2-40B4-BE49-F238E27FC236}">
                <a16:creationId xmlns:a16="http://schemas.microsoft.com/office/drawing/2014/main" id="{94EA643F-1748-410F-B10A-EC59B981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E3</a:t>
            </a:r>
          </a:p>
        </p:txBody>
      </p:sp>
      <p:sp>
        <p:nvSpPr>
          <p:cNvPr id="25" name="Children's Vitamin C">
            <a:extLst xmlns:a="http://schemas.openxmlformats.org/drawingml/2006/main">
              <a:ext uri="{FF2B5EF4-FFF2-40B4-BE49-F238E27FC236}">
                <a16:creationId xmlns:a16="http://schemas.microsoft.com/office/drawing/2014/main" id="{E0501BB9-17B5-4FC1-ABEE-C76CCC0B6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Children's Vitamin C</a:t>
            </a:r>
          </a:p>
        </p:txBody>
      </p:sp>
      <p:sp>
        <p:nvSpPr>
          <p:cNvPr id="26" name="Immunity">
            <a:extLst xmlns:a="http://schemas.openxmlformats.org/drawingml/2006/main">
              <a:ext uri="{FF2B5EF4-FFF2-40B4-BE49-F238E27FC236}">
                <a16:creationId xmlns:a16="http://schemas.microsoft.com/office/drawing/2014/main" id="{D0B013F1-C345-4692-8AF7-D02C23DCF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Immunity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8DD48A90-D1A4-4CA1-8A4C-50E4B592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FFD7CD7E-9DCB-4FE8-B9AE-50E8BFBC7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Vitamin C">
            <a:extLst xmlns:a="http://schemas.openxmlformats.org/drawingml/2006/main">
              <a:ext uri="{FF2B5EF4-FFF2-40B4-BE49-F238E27FC236}">
                <a16:creationId xmlns:a16="http://schemas.microsoft.com/office/drawing/2014/main" id="{E257A3FB-BF56-4DC1-8A18-7C99B83A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30" name="Benefits">
            <a:extLst xmlns:a="http://schemas.openxmlformats.org/drawingml/2006/main">
              <a:ext uri="{FF2B5EF4-FFF2-40B4-BE49-F238E27FC236}">
                <a16:creationId xmlns:a16="http://schemas.microsoft.com/office/drawing/2014/main" id="{EB86ACBC-D85A-49C4-BCEC-5B20AFB78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1" name="Immune support">
            <a:extLst xmlns:a="http://schemas.openxmlformats.org/drawingml/2006/main">
              <a:ext uri="{FF2B5EF4-FFF2-40B4-BE49-F238E27FC236}">
                <a16:creationId xmlns:a16="http://schemas.microsoft.com/office/drawing/2014/main" id="{0E3FE0CF-2E7E-4E72-95DA-CA4210E9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support</a:t>
            </a:r>
          </a:p>
        </p:txBody>
      </p:sp>
      <p:sp>
        <p:nvSpPr>
          <p:cNvPr id="32" name="Antioxidant protection">
            <a:extLst xmlns:a="http://schemas.openxmlformats.org/drawingml/2006/main">
              <a:ext uri="{FF2B5EF4-FFF2-40B4-BE49-F238E27FC236}">
                <a16:creationId xmlns:a16="http://schemas.microsoft.com/office/drawing/2014/main" id="{F23A0FCC-8FF9-4B80-9A3E-88DCAD8C3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Antioxidant protection</a:t>
            </a:r>
          </a:p>
        </p:txBody>
      </p:sp>
      <p:sp>
        <p:nvSpPr>
          <p:cNvPr id="33" name="Healthy growth support">
            <a:extLst xmlns:a="http://schemas.openxmlformats.org/drawingml/2006/main">
              <a:ext uri="{FF2B5EF4-FFF2-40B4-BE49-F238E27FC236}">
                <a16:creationId xmlns:a16="http://schemas.microsoft.com/office/drawing/2014/main" id="{DAFC4EB5-40FE-4D37-8D4E-E2056FA5A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growth support</a:t>
            </a:r>
          </a:p>
        </p:txBody>
      </p:sp>
      <p:sp>
        <p:nvSpPr>
          <p:cNvPr id="34" name="E4">
            <a:extLst xmlns:a="http://schemas.openxmlformats.org/drawingml/2006/main">
              <a:ext uri="{FF2B5EF4-FFF2-40B4-BE49-F238E27FC236}">
                <a16:creationId xmlns:a16="http://schemas.microsoft.com/office/drawing/2014/main" id="{34DAE62F-037B-4742-8CB6-BB4510DFE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E4</a:t>
            </a:r>
          </a:p>
        </p:txBody>
      </p:sp>
      <p:sp>
        <p:nvSpPr>
          <p:cNvPr id="35" name="Children's Zinc">
            <a:extLst xmlns:a="http://schemas.openxmlformats.org/drawingml/2006/main">
              <a:ext uri="{FF2B5EF4-FFF2-40B4-BE49-F238E27FC236}">
                <a16:creationId xmlns:a16="http://schemas.microsoft.com/office/drawing/2014/main" id="{E5C1001D-5FC9-4B8C-B8BB-5C5103E99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Children's Zinc</a:t>
            </a:r>
          </a:p>
        </p:txBody>
      </p:sp>
      <p:sp>
        <p:nvSpPr>
          <p:cNvPr id="36" name="Growth">
            <a:extLst xmlns:a="http://schemas.openxmlformats.org/drawingml/2006/main">
              <a:ext uri="{FF2B5EF4-FFF2-40B4-BE49-F238E27FC236}">
                <a16:creationId xmlns:a16="http://schemas.microsoft.com/office/drawing/2014/main" id="{C88B5F76-6C4E-47F7-9671-C54B57D8E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Growth</a:t>
            </a:r>
          </a:p>
        </p:txBody>
      </p:sp>
      <p:sp>
        <p:nvSpPr>
          <p:cNvPr id="3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1186E06F-4BFA-4C2C-B92A-EA8105FF4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582B930D-9DB4-477A-8A47-376E488E8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9" name="Zinc">
            <a:extLst xmlns:a="http://schemas.openxmlformats.org/drawingml/2006/main">
              <a:ext uri="{FF2B5EF4-FFF2-40B4-BE49-F238E27FC236}">
                <a16:creationId xmlns:a16="http://schemas.microsoft.com/office/drawing/2014/main" id="{4AE50778-0539-47D5-BEE1-83E4E48DC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Zinc</a:t>
            </a:r>
          </a:p>
        </p:txBody>
      </p:sp>
      <p:sp>
        <p:nvSpPr>
          <p:cNvPr id="40" name="Benefits">
            <a:extLst xmlns:a="http://schemas.openxmlformats.org/drawingml/2006/main">
              <a:ext uri="{FF2B5EF4-FFF2-40B4-BE49-F238E27FC236}">
                <a16:creationId xmlns:a16="http://schemas.microsoft.com/office/drawing/2014/main" id="{A965BAC4-6753-4F66-A118-A9BC960C6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1" name="Growth and development">
            <a:extLst xmlns:a="http://schemas.openxmlformats.org/drawingml/2006/main">
              <a:ext uri="{FF2B5EF4-FFF2-40B4-BE49-F238E27FC236}">
                <a16:creationId xmlns:a16="http://schemas.microsoft.com/office/drawing/2014/main" id="{FA676FBA-A449-4955-824B-668E0793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Growth and development</a:t>
            </a:r>
          </a:p>
        </p:txBody>
      </p:sp>
      <p:sp>
        <p:nvSpPr>
          <p:cNvPr id="42" name="Immune function support">
            <a:extLst xmlns:a="http://schemas.openxmlformats.org/drawingml/2006/main">
              <a:ext uri="{FF2B5EF4-FFF2-40B4-BE49-F238E27FC236}">
                <a16:creationId xmlns:a16="http://schemas.microsoft.com/office/drawing/2014/main" id="{2E78FB35-A7B1-428A-A5ED-8198C1A78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Immune function support</a:t>
            </a:r>
          </a:p>
        </p:txBody>
      </p:sp>
      <p:sp>
        <p:nvSpPr>
          <p:cNvPr id="43" name="Nutrition and development">
            <a:extLst xmlns:a="http://schemas.openxmlformats.org/drawingml/2006/main">
              <a:ext uri="{FF2B5EF4-FFF2-40B4-BE49-F238E27FC236}">
                <a16:creationId xmlns:a16="http://schemas.microsoft.com/office/drawing/2014/main" id="{F8A1163A-D8BA-4144-A2A3-1DFB5EB0D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Nutrition and development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0AF6417-5C2D-4815-A253-647B0FF42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445ACE7-14CC-4A6D-BAF4-E774C83A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7873DE3-3135-4081-A513-8BF5B35B36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ffbecf5ce14647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7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49FF5CFD-0FCF-4BA1-B9B7-3707BE318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8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7B4406D1-BFE1-4AA9-BDBB-148D54AF3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9" name="23">
            <a:extLst xmlns:a="http://schemas.openxmlformats.org/drawingml/2006/main">
              <a:ext uri="{FF2B5EF4-FFF2-40B4-BE49-F238E27FC236}">
                <a16:creationId xmlns:a16="http://schemas.microsoft.com/office/drawing/2014/main" id="{589386C5-2E0C-4494-A442-837B7FD5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53985513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2C3786E-4C4F-4C7B-93B5-A3F09CC5DC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892c47bb474d66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hildren &amp; Special Populations">
            <a:extLst xmlns:a="http://schemas.openxmlformats.org/drawingml/2006/main">
              <a:ext uri="{FF2B5EF4-FFF2-40B4-BE49-F238E27FC236}">
                <a16:creationId xmlns:a16="http://schemas.microsoft.com/office/drawing/2014/main" id="{E26B7236-0F29-4412-B970-01CE9CC84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Children &amp; Special Populations</a:t>
            </a:r>
          </a:p>
        </p:txBody>
      </p:sp>
      <p:sp>
        <p:nvSpPr>
          <p:cNvPr id="3" name="Targeted oral film nutrition for child development, pre">
            <a:extLst xmlns:a="http://schemas.openxmlformats.org/drawingml/2006/main">
              <a:ext uri="{FF2B5EF4-FFF2-40B4-BE49-F238E27FC236}">
                <a16:creationId xmlns:a16="http://schemas.microsoft.com/office/drawing/2014/main" id="{F01F2438-A534-4EEA-883E-DF6B54CE4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Targeted oral film nutrition for child development, pregnancy and the daily nutritional needs of middle-aged and older adults.</a:t>
            </a:r>
          </a:p>
        </p:txBody>
      </p:sp>
      <p:sp>
        <p:nvSpPr>
          <p:cNvPr id="4" name="E5">
            <a:extLst xmlns:a="http://schemas.openxmlformats.org/drawingml/2006/main">
              <a:ext uri="{FF2B5EF4-FFF2-40B4-BE49-F238E27FC236}">
                <a16:creationId xmlns:a16="http://schemas.microsoft.com/office/drawing/2014/main" id="{1B02F043-521B-49BB-A129-6F01ABB89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E5</a:t>
            </a:r>
          </a:p>
        </p:txBody>
      </p:sp>
      <p:sp>
        <p:nvSpPr>
          <p:cNvPr id="5" name="Children's">
            <a:extLst xmlns:a="http://schemas.openxmlformats.org/drawingml/2006/main">
              <a:ext uri="{FF2B5EF4-FFF2-40B4-BE49-F238E27FC236}">
                <a16:creationId xmlns:a16="http://schemas.microsoft.com/office/drawing/2014/main" id="{CE20075D-D925-44DE-BD37-B12BF524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Children's</a:t>
            </a:r>
          </a:p>
        </p:txBody>
      </p:sp>
      <p:sp>
        <p:nvSpPr>
          <p:cNvPr id="6" name="Multivitamin">
            <a:extLst xmlns:a="http://schemas.openxmlformats.org/drawingml/2006/main">
              <a:ext uri="{FF2B5EF4-FFF2-40B4-BE49-F238E27FC236}">
                <a16:creationId xmlns:a16="http://schemas.microsoft.com/office/drawing/2014/main" id="{E2C373E1-C1AE-43EE-B609-A7974252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Multivitamin</a:t>
            </a:r>
          </a:p>
        </p:txBody>
      </p:sp>
      <p:sp>
        <p:nvSpPr>
          <p:cNvPr id="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3E9E8061-E1EF-431A-8005-B2C5ED6D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690B0D97-8298-4600-BD31-F995DFF36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9" name="Multivitamins">
            <a:extLst xmlns:a="http://schemas.openxmlformats.org/drawingml/2006/main">
              <a:ext uri="{FF2B5EF4-FFF2-40B4-BE49-F238E27FC236}">
                <a16:creationId xmlns:a16="http://schemas.microsoft.com/office/drawing/2014/main" id="{D29F228F-FE7A-4189-BB48-04E7440A3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Multivitamins</a:t>
            </a:r>
          </a:p>
        </p:txBody>
      </p:sp>
      <p:sp>
        <p:nvSpPr>
          <p:cNvPr id="10" name="Benefits">
            <a:extLst xmlns:a="http://schemas.openxmlformats.org/drawingml/2006/main">
              <a:ext uri="{FF2B5EF4-FFF2-40B4-BE49-F238E27FC236}">
                <a16:creationId xmlns:a16="http://schemas.microsoft.com/office/drawing/2014/main" id="{3E8FAFE0-7227-4C6D-94BD-0469C0B6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1" name="Complete nutrition support">
            <a:extLst xmlns:a="http://schemas.openxmlformats.org/drawingml/2006/main">
              <a:ext uri="{FF2B5EF4-FFF2-40B4-BE49-F238E27FC236}">
                <a16:creationId xmlns:a16="http://schemas.microsoft.com/office/drawing/2014/main" id="{DFFD072F-1E9B-4CD9-9B8C-8F8065BE7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Complete nutrition support</a:t>
            </a:r>
          </a:p>
        </p:txBody>
      </p:sp>
      <p:sp>
        <p:nvSpPr>
          <p:cNvPr id="12" name="Healthy growth support">
            <a:extLst xmlns:a="http://schemas.openxmlformats.org/drawingml/2006/main">
              <a:ext uri="{FF2B5EF4-FFF2-40B4-BE49-F238E27FC236}">
                <a16:creationId xmlns:a16="http://schemas.microsoft.com/office/drawing/2014/main" id="{AE807EBE-5875-48FB-9DFA-A2B38913A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growth support</a:t>
            </a:r>
          </a:p>
        </p:txBody>
      </p:sp>
      <p:sp>
        <p:nvSpPr>
          <p:cNvPr id="13" name="Daily nutrition support">
            <a:extLst xmlns:a="http://schemas.openxmlformats.org/drawingml/2006/main">
              <a:ext uri="{FF2B5EF4-FFF2-40B4-BE49-F238E27FC236}">
                <a16:creationId xmlns:a16="http://schemas.microsoft.com/office/drawing/2014/main" id="{7A7B7FE2-13EF-4007-A5B7-67096EE69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nutrition support</a:t>
            </a:r>
          </a:p>
        </p:txBody>
      </p:sp>
      <p:sp>
        <p:nvSpPr>
          <p:cNvPr id="14" name="E6">
            <a:extLst xmlns:a="http://schemas.openxmlformats.org/drawingml/2006/main">
              <a:ext uri="{FF2B5EF4-FFF2-40B4-BE49-F238E27FC236}">
                <a16:creationId xmlns:a16="http://schemas.microsoft.com/office/drawing/2014/main" id="{2F1763E9-3ADC-41BB-A8FE-4790ECA13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E6</a:t>
            </a:r>
          </a:p>
        </p:txBody>
      </p:sp>
      <p:sp>
        <p:nvSpPr>
          <p:cNvPr id="15" name="Prenatal Folic Acid">
            <a:extLst xmlns:a="http://schemas.openxmlformats.org/drawingml/2006/main">
              <a:ext uri="{FF2B5EF4-FFF2-40B4-BE49-F238E27FC236}">
                <a16:creationId xmlns:a16="http://schemas.microsoft.com/office/drawing/2014/main" id="{9B30803A-DE19-49A5-A544-3D6203FD6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Prenatal Folic Acid</a:t>
            </a:r>
          </a:p>
        </p:txBody>
      </p:sp>
      <p:sp>
        <p:nvSpPr>
          <p:cNvPr id="1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EFD5F7EE-3739-4A02-9E3C-3BC41C7D0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B638E71C-ABD8-43FC-B534-7B6CC0E5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8" name="Folic acid">
            <a:extLst xmlns:a="http://schemas.openxmlformats.org/drawingml/2006/main">
              <a:ext uri="{FF2B5EF4-FFF2-40B4-BE49-F238E27FC236}">
                <a16:creationId xmlns:a16="http://schemas.microsoft.com/office/drawing/2014/main" id="{49F14571-60A6-4D4E-8CD0-BACB3A8A8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Folic acid</a:t>
            </a:r>
          </a:p>
        </p:txBody>
      </p:sp>
      <p:sp>
        <p:nvSpPr>
          <p:cNvPr id="19" name="Benefits">
            <a:extLst xmlns:a="http://schemas.openxmlformats.org/drawingml/2006/main">
              <a:ext uri="{FF2B5EF4-FFF2-40B4-BE49-F238E27FC236}">
                <a16:creationId xmlns:a16="http://schemas.microsoft.com/office/drawing/2014/main" id="{172BC6F7-5A54-4293-9E88-D75F931D3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0" name="Prenatal nutrition support">
            <a:extLst xmlns:a="http://schemas.openxmlformats.org/drawingml/2006/main">
              <a:ext uri="{FF2B5EF4-FFF2-40B4-BE49-F238E27FC236}">
                <a16:creationId xmlns:a16="http://schemas.microsoft.com/office/drawing/2014/main" id="{64BAE082-6919-4907-9130-382BDAB5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Prenatal nutrition support</a:t>
            </a:r>
          </a:p>
        </p:txBody>
      </p:sp>
      <p:sp>
        <p:nvSpPr>
          <p:cNvPr id="21" name="Prenatal nutrition support">
            <a:extLst xmlns:a="http://schemas.openxmlformats.org/drawingml/2006/main">
              <a:ext uri="{FF2B5EF4-FFF2-40B4-BE49-F238E27FC236}">
                <a16:creationId xmlns:a16="http://schemas.microsoft.com/office/drawing/2014/main" id="{C67CD62D-781F-404D-8C59-F2826C5F9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Prenatal nutrition support</a:t>
            </a:r>
          </a:p>
        </p:txBody>
      </p:sp>
      <p:sp>
        <p:nvSpPr>
          <p:cNvPr id="22" name="Healthy fetal development">
            <a:extLst xmlns:a="http://schemas.openxmlformats.org/drawingml/2006/main">
              <a:ext uri="{FF2B5EF4-FFF2-40B4-BE49-F238E27FC236}">
                <a16:creationId xmlns:a16="http://schemas.microsoft.com/office/drawing/2014/main" id="{4B87D313-4863-434B-A1AC-912A090EA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fetal development</a:t>
            </a:r>
          </a:p>
        </p:txBody>
      </p:sp>
      <p:sp>
        <p:nvSpPr>
          <p:cNvPr id="23" name="E7">
            <a:extLst xmlns:a="http://schemas.openxmlformats.org/drawingml/2006/main">
              <a:ext uri="{FF2B5EF4-FFF2-40B4-BE49-F238E27FC236}">
                <a16:creationId xmlns:a16="http://schemas.microsoft.com/office/drawing/2014/main" id="{80429C04-69BC-4018-8127-76FF06D46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E7</a:t>
            </a:r>
          </a:p>
        </p:txBody>
      </p:sp>
      <p:sp>
        <p:nvSpPr>
          <p:cNvPr id="24" name="Prenatal Iron">
            <a:extLst xmlns:a="http://schemas.openxmlformats.org/drawingml/2006/main">
              <a:ext uri="{FF2B5EF4-FFF2-40B4-BE49-F238E27FC236}">
                <a16:creationId xmlns:a16="http://schemas.microsoft.com/office/drawing/2014/main" id="{4B01CBD3-B82A-428F-A6B1-D4B8BDFA5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Prenatal Iron</a:t>
            </a:r>
          </a:p>
        </p:txBody>
      </p:sp>
      <p:sp>
        <p:nvSpPr>
          <p:cNvPr id="2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76C35C27-63EC-4DEA-A798-78D87FF2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FEC6C7CE-D909-44FD-8AB9-EA1210485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7" name="Iron">
            <a:extLst xmlns:a="http://schemas.openxmlformats.org/drawingml/2006/main">
              <a:ext uri="{FF2B5EF4-FFF2-40B4-BE49-F238E27FC236}">
                <a16:creationId xmlns:a16="http://schemas.microsoft.com/office/drawing/2014/main" id="{BDE82B1C-CFF0-40BE-A9B3-C1A9D377E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Iron</a:t>
            </a:r>
          </a:p>
        </p:txBody>
      </p:sp>
      <p:sp>
        <p:nvSpPr>
          <p:cNvPr id="28" name="Vitamin C">
            <a:extLst xmlns:a="http://schemas.openxmlformats.org/drawingml/2006/main">
              <a:ext uri="{FF2B5EF4-FFF2-40B4-BE49-F238E27FC236}">
                <a16:creationId xmlns:a16="http://schemas.microsoft.com/office/drawing/2014/main" id="{3FB58ABC-A16F-4C93-84EB-E33E9AF81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Vitamin C</a:t>
            </a:r>
          </a:p>
        </p:txBody>
      </p:sp>
      <p:sp>
        <p:nvSpPr>
          <p:cNvPr id="29" name="Benefits">
            <a:extLst xmlns:a="http://schemas.openxmlformats.org/drawingml/2006/main">
              <a:ext uri="{FF2B5EF4-FFF2-40B4-BE49-F238E27FC236}">
                <a16:creationId xmlns:a16="http://schemas.microsoft.com/office/drawing/2014/main" id="{EF9D2F34-4463-40BF-A90A-8F007501C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0" name="Blood cell formation support">
            <a:extLst xmlns:a="http://schemas.openxmlformats.org/drawingml/2006/main">
              <a:ext uri="{FF2B5EF4-FFF2-40B4-BE49-F238E27FC236}">
                <a16:creationId xmlns:a16="http://schemas.microsoft.com/office/drawing/2014/main" id="{176692A4-D1AE-40E3-A9FB-CCCFFB621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Blood cell formation support</a:t>
            </a:r>
          </a:p>
        </p:txBody>
      </p:sp>
      <p:sp>
        <p:nvSpPr>
          <p:cNvPr id="31" name="Iron supplementation support">
            <a:extLst xmlns:a="http://schemas.openxmlformats.org/drawingml/2006/main">
              <a:ext uri="{FF2B5EF4-FFF2-40B4-BE49-F238E27FC236}">
                <a16:creationId xmlns:a16="http://schemas.microsoft.com/office/drawing/2014/main" id="{97A236EE-1327-4318-9A1F-37DB42B6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Iron supplementation support</a:t>
            </a:r>
          </a:p>
        </p:txBody>
      </p:sp>
      <p:sp>
        <p:nvSpPr>
          <p:cNvPr id="32" name="Prenatal energy support">
            <a:extLst xmlns:a="http://schemas.openxmlformats.org/drawingml/2006/main">
              <a:ext uri="{FF2B5EF4-FFF2-40B4-BE49-F238E27FC236}">
                <a16:creationId xmlns:a16="http://schemas.microsoft.com/office/drawing/2014/main" id="{0337881E-AAF5-4948-9CAC-9C8FD5976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Prenatal energy support</a:t>
            </a:r>
          </a:p>
        </p:txBody>
      </p:sp>
      <p:sp>
        <p:nvSpPr>
          <p:cNvPr id="33" name="E8">
            <a:extLst xmlns:a="http://schemas.openxmlformats.org/drawingml/2006/main">
              <a:ext uri="{FF2B5EF4-FFF2-40B4-BE49-F238E27FC236}">
                <a16:creationId xmlns:a16="http://schemas.microsoft.com/office/drawing/2014/main" id="{350D41BE-B3E4-442D-8CDC-FDD9ACFB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E8</a:t>
            </a:r>
          </a:p>
        </p:txBody>
      </p:sp>
      <p:sp>
        <p:nvSpPr>
          <p:cNvPr id="34" name="Senior Multivitamin">
            <a:extLst xmlns:a="http://schemas.openxmlformats.org/drawingml/2006/main">
              <a:ext uri="{FF2B5EF4-FFF2-40B4-BE49-F238E27FC236}">
                <a16:creationId xmlns:a16="http://schemas.microsoft.com/office/drawing/2014/main" id="{F635B72D-0F75-4371-9D4F-C3B2A4947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Senior Multivitamin</a:t>
            </a:r>
          </a:p>
        </p:txBody>
      </p:sp>
      <p:sp>
        <p:nvSpPr>
          <p:cNvPr id="3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342E560B-14E1-40DB-9F78-14AFC13BF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BF3A11A8-D71F-4624-B2CF-A2DD168F5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7" name="Multivitamins">
            <a:extLst xmlns:a="http://schemas.openxmlformats.org/drawingml/2006/main">
              <a:ext uri="{FF2B5EF4-FFF2-40B4-BE49-F238E27FC236}">
                <a16:creationId xmlns:a16="http://schemas.microsoft.com/office/drawing/2014/main" id="{70C1FA5E-67A9-4369-BBDC-17C74FBB1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Multivitamins</a:t>
            </a:r>
          </a:p>
        </p:txBody>
      </p:sp>
      <p:sp>
        <p:nvSpPr>
          <p:cNvPr id="38" name="Benefits">
            <a:extLst xmlns:a="http://schemas.openxmlformats.org/drawingml/2006/main">
              <a:ext uri="{FF2B5EF4-FFF2-40B4-BE49-F238E27FC236}">
                <a16:creationId xmlns:a16="http://schemas.microsoft.com/office/drawing/2014/main" id="{B5AAACC7-6053-4F13-A85E-BCA2B230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9" name="Essential nutrition support">
            <a:extLst xmlns:a="http://schemas.openxmlformats.org/drawingml/2006/main">
              <a:ext uri="{FF2B5EF4-FFF2-40B4-BE49-F238E27FC236}">
                <a16:creationId xmlns:a16="http://schemas.microsoft.com/office/drawing/2014/main" id="{3A788D45-07D4-4C5D-8F31-50F2913A5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Essential nutrition support</a:t>
            </a:r>
          </a:p>
        </p:txBody>
      </p:sp>
      <p:sp>
        <p:nvSpPr>
          <p:cNvPr id="40" name="Healthy aging support">
            <a:extLst xmlns:a="http://schemas.openxmlformats.org/drawingml/2006/main">
              <a:ext uri="{FF2B5EF4-FFF2-40B4-BE49-F238E27FC236}">
                <a16:creationId xmlns:a16="http://schemas.microsoft.com/office/drawing/2014/main" id="{2B4DD64D-C6D1-445B-B509-4E3620F5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Healthy aging support</a:t>
            </a:r>
          </a:p>
        </p:txBody>
      </p:sp>
      <p:sp>
        <p:nvSpPr>
          <p:cNvPr id="41" name="Daily vitality support">
            <a:extLst xmlns:a="http://schemas.openxmlformats.org/drawingml/2006/main">
              <a:ext uri="{FF2B5EF4-FFF2-40B4-BE49-F238E27FC236}">
                <a16:creationId xmlns:a16="http://schemas.microsoft.com/office/drawing/2014/main" id="{49F347B1-43C3-4F04-8DE5-6CF14D7C3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Daily vitality support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A767B8F-64B5-4BFF-860D-B60071E05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02BBC38-8B06-4A44-9033-1D3B5B493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7F0F1CB-5591-4650-A76C-F96735BD0D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94b144458475a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5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3ECD65CC-4DA6-4FFD-BA5B-AD338AD9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6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34E99956-E948-49EE-BF98-D7190AC7A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7" name="24">
            <a:extLst xmlns:a="http://schemas.openxmlformats.org/drawingml/2006/main">
              <a:ext uri="{FF2B5EF4-FFF2-40B4-BE49-F238E27FC236}">
                <a16:creationId xmlns:a16="http://schemas.microsoft.com/office/drawing/2014/main" id="{ECE6F69D-377E-4A2E-B542-364C53CE8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37973949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BDC84B7-5C8C-45A9-BA97-7B752E0D7B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51706be432401b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Category F">
            <a:extLst xmlns:a="http://schemas.openxmlformats.org/drawingml/2006/main">
              <a:ext uri="{FF2B5EF4-FFF2-40B4-BE49-F238E27FC236}">
                <a16:creationId xmlns:a16="http://schemas.microsoft.com/office/drawing/2014/main" id="{873461FF-598E-4FB2-A775-C385124BF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3" b="0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13" b="0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1013" b="0">
                <a:solidFill>
                  <a:srgbClr val="087D84"/>
                </a:solidFill>
                <a:latin typeface="Arial"/>
                <a:ea typeface="Arial"/>
                <a:cs typeface="Arial"/>
              </a:rPr>
              <a:t>Category F</a:t>
            </a:r>
          </a:p>
        </p:txBody>
      </p:sp>
      <p:sp>
        <p:nvSpPr>
          <p:cNvPr id="3" name="Sports Health">
            <a:extLst xmlns:a="http://schemas.openxmlformats.org/drawingml/2006/main">
              <a:ext uri="{FF2B5EF4-FFF2-40B4-BE49-F238E27FC236}">
                <a16:creationId xmlns:a16="http://schemas.microsoft.com/office/drawing/2014/main" id="{D5C8C731-754C-4D41-B088-4A5AA3004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1276350"/>
            <a:ext cx="8572500" cy="505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Sports Health</a:t>
            </a:r>
          </a:p>
        </p:txBody>
      </p:sp>
      <p:sp>
        <p:nvSpPr>
          <p:cNvPr id="4" name="Customizable oral film nutrition for energy, focus, hyd">
            <a:extLst xmlns:a="http://schemas.openxmlformats.org/drawingml/2006/main">
              <a:ext uri="{FF2B5EF4-FFF2-40B4-BE49-F238E27FC236}">
                <a16:creationId xmlns:a16="http://schemas.microsoft.com/office/drawing/2014/main" id="{C8586DCE-CCD8-4FF8-BE2F-63DD0027A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105025"/>
            <a:ext cx="64770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energy, focus, hydration, endurance and post-workout recovery.</a:t>
            </a:r>
          </a:p>
        </p:txBody>
      </p:sp>
      <p:sp>
        <p:nvSpPr>
          <p:cNvPr id="5" name="Product Range">
            <a:extLst xmlns:a="http://schemas.openxmlformats.org/drawingml/2006/main">
              <a:ext uri="{FF2B5EF4-FFF2-40B4-BE49-F238E27FC236}">
                <a16:creationId xmlns:a16="http://schemas.microsoft.com/office/drawing/2014/main" id="{0FC513FF-8FF3-4B05-A52C-0EE7324E8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520" y="3356254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Product Range</a:t>
            </a:r>
          </a:p>
        </p:txBody>
      </p:sp>
      <p:sp>
        <p:nvSpPr>
          <p:cNvPr id="6" name="F1">
            <a:extLst xmlns:a="http://schemas.openxmlformats.org/drawingml/2006/main">
              <a:ext uri="{FF2B5EF4-FFF2-40B4-BE49-F238E27FC236}">
                <a16:creationId xmlns:a16="http://schemas.microsoft.com/office/drawing/2014/main" id="{FACD125F-1A30-4B96-8914-3419C1F9F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26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F1</a:t>
            </a:r>
          </a:p>
        </p:txBody>
      </p:sp>
      <p:sp>
        <p:nvSpPr>
          <p:cNvPr id="7" name="Caffeine Sports">
            <a:extLst xmlns:a="http://schemas.openxmlformats.org/drawingml/2006/main">
              <a:ext uri="{FF2B5EF4-FFF2-40B4-BE49-F238E27FC236}">
                <a16:creationId xmlns:a16="http://schemas.microsoft.com/office/drawing/2014/main" id="{0C71BBCA-11CB-4CDE-BE77-BBAB0EEE7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76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Caffeine Sports</a:t>
            </a:r>
          </a:p>
        </p:txBody>
      </p:sp>
      <p:sp>
        <p:nvSpPr>
          <p:cNvPr id="8" name="Film">
            <a:extLst xmlns:a="http://schemas.openxmlformats.org/drawingml/2006/main">
              <a:ext uri="{FF2B5EF4-FFF2-40B4-BE49-F238E27FC236}">
                <a16:creationId xmlns:a16="http://schemas.microsoft.com/office/drawing/2014/main" id="{156AC994-CFA6-4DD4-A98E-303B16942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76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9" name="F2">
            <a:extLst xmlns:a="http://schemas.openxmlformats.org/drawingml/2006/main">
              <a:ext uri="{FF2B5EF4-FFF2-40B4-BE49-F238E27FC236}">
                <a16:creationId xmlns:a16="http://schemas.microsoft.com/office/drawing/2014/main" id="{AEA73586-0BF1-44FB-8B14-58195A68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063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F2</a:t>
            </a:r>
          </a:p>
        </p:txBody>
      </p:sp>
      <p:sp>
        <p:nvSpPr>
          <p:cNvPr id="10" name="Caffeine +">
            <a:extLst xmlns:a="http://schemas.openxmlformats.org/drawingml/2006/main">
              <a:ext uri="{FF2B5EF4-FFF2-40B4-BE49-F238E27FC236}">
                <a16:creationId xmlns:a16="http://schemas.microsoft.com/office/drawing/2014/main" id="{6DA474CA-2F9B-4ED8-9DDD-5DADCC2F1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13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Caffeine +</a:t>
            </a:r>
          </a:p>
        </p:txBody>
      </p:sp>
      <p:sp>
        <p:nvSpPr>
          <p:cNvPr id="11" name="L-Theanine">
            <a:extLst xmlns:a="http://schemas.openxmlformats.org/drawingml/2006/main">
              <a:ext uri="{FF2B5EF4-FFF2-40B4-BE49-F238E27FC236}">
                <a16:creationId xmlns:a16="http://schemas.microsoft.com/office/drawing/2014/main" id="{F80D602F-BB12-4872-B80B-78614049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213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L-Theanine</a:t>
            </a:r>
          </a:p>
        </p:txBody>
      </p:sp>
      <p:sp>
        <p:nvSpPr>
          <p:cNvPr id="12" name="F3">
            <a:extLst xmlns:a="http://schemas.openxmlformats.org/drawingml/2006/main">
              <a:ext uri="{FF2B5EF4-FFF2-40B4-BE49-F238E27FC236}">
                <a16:creationId xmlns:a16="http://schemas.microsoft.com/office/drawing/2014/main" id="{703B9643-4D4F-4BF1-B642-F57156ECE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10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F3</a:t>
            </a:r>
          </a:p>
        </p:txBody>
      </p:sp>
      <p:sp>
        <p:nvSpPr>
          <p:cNvPr id="13" name="Electrolyte">
            <a:extLst xmlns:a="http://schemas.openxmlformats.org/drawingml/2006/main">
              <a:ext uri="{FF2B5EF4-FFF2-40B4-BE49-F238E27FC236}">
                <a16:creationId xmlns:a16="http://schemas.microsoft.com/office/drawing/2014/main" id="{D1826EAA-FC25-4945-B457-79AB31FCF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60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Electrolyte</a:t>
            </a:r>
          </a:p>
        </p:txBody>
      </p:sp>
      <p:sp>
        <p:nvSpPr>
          <p:cNvPr id="14" name="Hydration">
            <a:extLst xmlns:a="http://schemas.openxmlformats.org/drawingml/2006/main">
              <a:ext uri="{FF2B5EF4-FFF2-40B4-BE49-F238E27FC236}">
                <a16:creationId xmlns:a16="http://schemas.microsoft.com/office/drawing/2014/main" id="{909E00C4-B32D-4BA5-92E4-FC77CA37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60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Hydration</a:t>
            </a:r>
          </a:p>
        </p:txBody>
      </p:sp>
      <p:sp>
        <p:nvSpPr>
          <p:cNvPr id="15" name="F4">
            <a:extLst xmlns:a="http://schemas.openxmlformats.org/drawingml/2006/main">
              <a:ext uri="{FF2B5EF4-FFF2-40B4-BE49-F238E27FC236}">
                <a16:creationId xmlns:a16="http://schemas.microsoft.com/office/drawing/2014/main" id="{FA9050C4-5A54-41E5-A2AD-62D88E4B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530" y="3873635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F4</a:t>
            </a:r>
          </a:p>
        </p:txBody>
      </p:sp>
      <p:sp>
        <p:nvSpPr>
          <p:cNvPr id="16" name="Creatine Strength">
            <a:extLst xmlns:a="http://schemas.openxmlformats.org/drawingml/2006/main">
              <a:ext uri="{FF2B5EF4-FFF2-40B4-BE49-F238E27FC236}">
                <a16:creationId xmlns:a16="http://schemas.microsoft.com/office/drawing/2014/main" id="{8D075BAA-405B-4635-B613-D7B57215E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80" y="3826010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Creatine Strength</a:t>
            </a:r>
          </a:p>
        </p:txBody>
      </p:sp>
      <p:sp>
        <p:nvSpPr>
          <p:cNvPr id="17" name="Film">
            <a:extLst xmlns:a="http://schemas.openxmlformats.org/drawingml/2006/main">
              <a:ext uri="{FF2B5EF4-FFF2-40B4-BE49-F238E27FC236}">
                <a16:creationId xmlns:a16="http://schemas.microsoft.com/office/drawing/2014/main" id="{EB128F54-1CC2-4C06-A9C0-EC1E58508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80" y="3953836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18" name="F5">
            <a:extLst xmlns:a="http://schemas.openxmlformats.org/drawingml/2006/main">
              <a:ext uri="{FF2B5EF4-FFF2-40B4-BE49-F238E27FC236}">
                <a16:creationId xmlns:a16="http://schemas.microsoft.com/office/drawing/2014/main" id="{4CC1CBC2-025D-4F34-8149-EDBA539DC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839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F5</a:t>
            </a:r>
          </a:p>
        </p:txBody>
      </p:sp>
      <p:sp>
        <p:nvSpPr>
          <p:cNvPr id="19" name="EAA Recovery">
            <a:extLst xmlns:a="http://schemas.openxmlformats.org/drawingml/2006/main">
              <a:ext uri="{FF2B5EF4-FFF2-40B4-BE49-F238E27FC236}">
                <a16:creationId xmlns:a16="http://schemas.microsoft.com/office/drawing/2014/main" id="{EB292D54-E64B-4B78-9791-83CDCA791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89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EAA Recovery</a:t>
            </a:r>
          </a:p>
        </p:txBody>
      </p:sp>
      <p:sp>
        <p:nvSpPr>
          <p:cNvPr id="20" name="Film">
            <a:extLst xmlns:a="http://schemas.openxmlformats.org/drawingml/2006/main">
              <a:ext uri="{FF2B5EF4-FFF2-40B4-BE49-F238E27FC236}">
                <a16:creationId xmlns:a16="http://schemas.microsoft.com/office/drawing/2014/main" id="{32D87141-190C-4574-8BBD-E4C50ED5A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989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Film</a:t>
            </a:r>
          </a:p>
        </p:txBody>
      </p:sp>
      <p:sp>
        <p:nvSpPr>
          <p:cNvPr id="21" name="F6">
            <a:extLst xmlns:a="http://schemas.openxmlformats.org/drawingml/2006/main">
              <a:ext uri="{FF2B5EF4-FFF2-40B4-BE49-F238E27FC236}">
                <a16:creationId xmlns:a16="http://schemas.microsoft.com/office/drawing/2014/main" id="{E075069A-4E41-4B37-9610-8F5B6436F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4033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F6</a:t>
            </a:r>
          </a:p>
        </p:txBody>
      </p:sp>
      <p:sp>
        <p:nvSpPr>
          <p:cNvPr id="22" name="Magnesium">
            <a:extLst xmlns:a="http://schemas.openxmlformats.org/drawingml/2006/main">
              <a:ext uri="{FF2B5EF4-FFF2-40B4-BE49-F238E27FC236}">
                <a16:creationId xmlns:a16="http://schemas.microsoft.com/office/drawing/2014/main" id="{BB3C9ADD-BB71-4AD2-AA63-985D36B33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183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23" name="Cramp Prevention">
            <a:extLst xmlns:a="http://schemas.openxmlformats.org/drawingml/2006/main">
              <a:ext uri="{FF2B5EF4-FFF2-40B4-BE49-F238E27FC236}">
                <a16:creationId xmlns:a16="http://schemas.microsoft.com/office/drawing/2014/main" id="{1B15C1BD-B2ED-4EFB-B7AB-AC56BBFE8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2183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Cramp Prevention</a:t>
            </a:r>
          </a:p>
        </p:txBody>
      </p:sp>
      <p:sp>
        <p:nvSpPr>
          <p:cNvPr id="24" name="F7">
            <a:extLst xmlns:a="http://schemas.openxmlformats.org/drawingml/2006/main">
              <a:ext uri="{FF2B5EF4-FFF2-40B4-BE49-F238E27FC236}">
                <a16:creationId xmlns:a16="http://schemas.microsoft.com/office/drawing/2014/main" id="{03B2A417-A9AE-44F2-90FF-1F49F6D5A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1309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F7</a:t>
            </a:r>
          </a:p>
        </p:txBody>
      </p:sp>
      <p:sp>
        <p:nvSpPr>
          <p:cNvPr id="25" name="L-Carnitine Fat">
            <a:extLst xmlns:a="http://schemas.openxmlformats.org/drawingml/2006/main">
              <a:ext uri="{FF2B5EF4-FFF2-40B4-BE49-F238E27FC236}">
                <a16:creationId xmlns:a16="http://schemas.microsoft.com/office/drawing/2014/main" id="{7D22F4AC-4058-43B2-88D6-FE7796C4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59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L-Carnitine Fat</a:t>
            </a:r>
          </a:p>
        </p:txBody>
      </p:sp>
      <p:sp>
        <p:nvSpPr>
          <p:cNvPr id="26" name="Metabolism">
            <a:extLst xmlns:a="http://schemas.openxmlformats.org/drawingml/2006/main">
              <a:ext uri="{FF2B5EF4-FFF2-40B4-BE49-F238E27FC236}">
                <a16:creationId xmlns:a16="http://schemas.microsoft.com/office/drawing/2014/main" id="{D15C88B4-3962-407F-BE53-1E46C035D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9459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Metabolism</a:t>
            </a:r>
          </a:p>
        </p:txBody>
      </p:sp>
      <p:sp>
        <p:nvSpPr>
          <p:cNvPr id="27" name="F8">
            <a:extLst xmlns:a="http://schemas.openxmlformats.org/drawingml/2006/main">
              <a:ext uri="{FF2B5EF4-FFF2-40B4-BE49-F238E27FC236}">
                <a16:creationId xmlns:a16="http://schemas.microsoft.com/office/drawing/2014/main" id="{5FD96E79-C04A-4975-AF1D-4EDCC274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8471" y="4548293"/>
            <a:ext cx="381000" cy="260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F8</a:t>
            </a:r>
          </a:p>
        </p:txBody>
      </p:sp>
      <p:sp>
        <p:nvSpPr>
          <p:cNvPr id="28" name="BCAA Muscle">
            <a:extLst xmlns:a="http://schemas.openxmlformats.org/drawingml/2006/main">
              <a:ext uri="{FF2B5EF4-FFF2-40B4-BE49-F238E27FC236}">
                <a16:creationId xmlns:a16="http://schemas.microsoft.com/office/drawing/2014/main" id="{6531C604-5BD3-464E-9EB0-B7FAD6911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21" y="4500668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BCAA Muscle</a:t>
            </a:r>
          </a:p>
        </p:txBody>
      </p:sp>
      <p:sp>
        <p:nvSpPr>
          <p:cNvPr id="29" name="Soreness">
            <a:extLst xmlns:a="http://schemas.openxmlformats.org/drawingml/2006/main">
              <a:ext uri="{FF2B5EF4-FFF2-40B4-BE49-F238E27FC236}">
                <a16:creationId xmlns:a16="http://schemas.microsoft.com/office/drawing/2014/main" id="{DCAF15FA-62E3-4A97-873B-30032AB96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6621" y="4628493"/>
            <a:ext cx="971550" cy="137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15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15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Soreness</a:t>
            </a:r>
          </a:p>
        </p:txBody>
      </p:sp>
      <p:sp>
        <p:nvSpPr>
          <p:cNvPr id="30" name="Key Benefits">
            <a:extLst xmlns:a="http://schemas.openxmlformats.org/drawingml/2006/main">
              <a:ext uri="{FF2B5EF4-FFF2-40B4-BE49-F238E27FC236}">
                <a16:creationId xmlns:a16="http://schemas.microsoft.com/office/drawing/2014/main" id="{CD3988F9-6083-4C6A-8756-9C6622030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421" y="5240093"/>
            <a:ext cx="3810000" cy="2247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Benefits</a:t>
            </a:r>
          </a:p>
        </p:txBody>
      </p:sp>
      <p:sp>
        <p:nvSpPr>
          <p:cNvPr id="31" name="Energy">
            <a:extLst xmlns:a="http://schemas.openxmlformats.org/drawingml/2006/main">
              <a:ext uri="{FF2B5EF4-FFF2-40B4-BE49-F238E27FC236}">
                <a16:creationId xmlns:a16="http://schemas.microsoft.com/office/drawing/2014/main" id="{20A7BAB1-375E-4271-A138-D02293D95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810250"/>
            <a:ext cx="723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Energy</a:t>
            </a:r>
          </a:p>
        </p:txBody>
      </p:sp>
      <p:sp>
        <p:nvSpPr>
          <p:cNvPr id="32" name="support">
            <a:extLst xmlns:a="http://schemas.openxmlformats.org/drawingml/2006/main">
              <a:ext uri="{FF2B5EF4-FFF2-40B4-BE49-F238E27FC236}">
                <a16:creationId xmlns:a16="http://schemas.microsoft.com/office/drawing/2014/main" id="{F7B0417C-B81A-4A55-AE91-631200D4D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5940552"/>
            <a:ext cx="7239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33" name="Focus &amp;">
            <a:extLst xmlns:a="http://schemas.openxmlformats.org/drawingml/2006/main">
              <a:ext uri="{FF2B5EF4-FFF2-40B4-BE49-F238E27FC236}">
                <a16:creationId xmlns:a16="http://schemas.microsoft.com/office/drawing/2014/main" id="{72E9B2D3-2EC1-4CBD-B672-317DA9118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5810250"/>
            <a:ext cx="8572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Focus &amp;</a:t>
            </a:r>
          </a:p>
        </p:txBody>
      </p:sp>
      <p:sp>
        <p:nvSpPr>
          <p:cNvPr id="34" name="endurance">
            <a:extLst xmlns:a="http://schemas.openxmlformats.org/drawingml/2006/main">
              <a:ext uri="{FF2B5EF4-FFF2-40B4-BE49-F238E27FC236}">
                <a16:creationId xmlns:a16="http://schemas.microsoft.com/office/drawing/2014/main" id="{ED60E060-3D89-4CA6-BCB2-114539DC2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5940552"/>
            <a:ext cx="85725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endurance</a:t>
            </a:r>
          </a:p>
        </p:txBody>
      </p:sp>
      <p:sp>
        <p:nvSpPr>
          <p:cNvPr id="35" name="Hydration &amp;">
            <a:extLst xmlns:a="http://schemas.openxmlformats.org/drawingml/2006/main">
              <a:ext uri="{FF2B5EF4-FFF2-40B4-BE49-F238E27FC236}">
                <a16:creationId xmlns:a16="http://schemas.microsoft.com/office/drawing/2014/main" id="{095B43EB-9EDF-46C5-B430-8D4AE46DA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810250"/>
            <a:ext cx="9906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Hydration &amp;</a:t>
            </a:r>
          </a:p>
        </p:txBody>
      </p:sp>
      <p:sp>
        <p:nvSpPr>
          <p:cNvPr id="36" name="electrolytes">
            <a:extLst xmlns:a="http://schemas.openxmlformats.org/drawingml/2006/main">
              <a:ext uri="{FF2B5EF4-FFF2-40B4-BE49-F238E27FC236}">
                <a16:creationId xmlns:a16="http://schemas.microsoft.com/office/drawing/2014/main" id="{7B86293D-E0BD-446F-B5EE-A5B518E88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940552"/>
            <a:ext cx="9906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electrolytes</a:t>
            </a:r>
          </a:p>
        </p:txBody>
      </p:sp>
      <p:sp>
        <p:nvSpPr>
          <p:cNvPr id="37" name="Muscle strength &amp;">
            <a:extLst xmlns:a="http://schemas.openxmlformats.org/drawingml/2006/main">
              <a:ext uri="{FF2B5EF4-FFF2-40B4-BE49-F238E27FC236}">
                <a16:creationId xmlns:a16="http://schemas.microsoft.com/office/drawing/2014/main" id="{00261F4E-68AF-45D3-BAB7-D468FF13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6425" y="5810250"/>
            <a:ext cx="10191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Muscle strength &amp;</a:t>
            </a:r>
          </a:p>
        </p:txBody>
      </p:sp>
      <p:sp>
        <p:nvSpPr>
          <p:cNvPr id="38" name="recovery">
            <a:extLst xmlns:a="http://schemas.openxmlformats.org/drawingml/2006/main">
              <a:ext uri="{FF2B5EF4-FFF2-40B4-BE49-F238E27FC236}">
                <a16:creationId xmlns:a16="http://schemas.microsoft.com/office/drawing/2014/main" id="{05B0531E-8A3C-4F63-A21E-ECCA3B439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86425" y="5940552"/>
            <a:ext cx="1019175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recovery</a:t>
            </a:r>
          </a:p>
        </p:txBody>
      </p:sp>
      <p:sp>
        <p:nvSpPr>
          <p:cNvPr id="39" name="Energy">
            <a:extLst xmlns:a="http://schemas.openxmlformats.org/drawingml/2006/main">
              <a:ext uri="{FF2B5EF4-FFF2-40B4-BE49-F238E27FC236}">
                <a16:creationId xmlns:a16="http://schemas.microsoft.com/office/drawing/2014/main" id="{8FDC5285-05D4-494B-AD30-900B820AE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810250"/>
            <a:ext cx="7620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Energy</a:t>
            </a:r>
          </a:p>
        </p:txBody>
      </p:sp>
      <p:sp>
        <p:nvSpPr>
          <p:cNvPr id="40" name="metabolism">
            <a:extLst xmlns:a="http://schemas.openxmlformats.org/drawingml/2006/main">
              <a:ext uri="{FF2B5EF4-FFF2-40B4-BE49-F238E27FC236}">
                <a16:creationId xmlns:a16="http://schemas.microsoft.com/office/drawing/2014/main" id="{3F948568-DC03-4A60-B1BE-18947A1D4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940552"/>
            <a:ext cx="762000" cy="1348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metabolism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3FD5B2D-03CE-479E-80D6-0EBF98D32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8F1A233-C07A-4CDB-B55F-9EFE7A94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B4EB7E2-F5A9-49FE-880D-583044B352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0392c5d8de4a23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4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339FF3CA-C59E-4F35-B3D9-2FC2DFAB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5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1D3970AB-8CD0-45C8-940B-4D563327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6" name="25">
            <a:extLst xmlns:a="http://schemas.openxmlformats.org/drawingml/2006/main">
              <a:ext uri="{FF2B5EF4-FFF2-40B4-BE49-F238E27FC236}">
                <a16:creationId xmlns:a16="http://schemas.microsoft.com/office/drawing/2014/main" id="{D42C0E67-8D3B-4B8B-A54F-8EEA45A1D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45987630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B6BCB08-3361-4335-BF3B-BDA7A12911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5764fa1be34345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Sports Health">
            <a:extLst xmlns:a="http://schemas.openxmlformats.org/drawingml/2006/main">
              <a:ext uri="{FF2B5EF4-FFF2-40B4-BE49-F238E27FC236}">
                <a16:creationId xmlns:a16="http://schemas.microsoft.com/office/drawing/2014/main" id="{E6693363-4B8F-42C8-AA3D-6CEA93F8E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Sports Health</a:t>
            </a:r>
          </a:p>
        </p:txBody>
      </p:sp>
      <p:sp>
        <p:nvSpPr>
          <p:cNvPr id="3" name="Customizable oral film nutrition for energy, focus, hyd">
            <a:extLst xmlns:a="http://schemas.openxmlformats.org/drawingml/2006/main">
              <a:ext uri="{FF2B5EF4-FFF2-40B4-BE49-F238E27FC236}">
                <a16:creationId xmlns:a16="http://schemas.microsoft.com/office/drawing/2014/main" id="{AB117B8E-1CC9-4E0B-AE75-BED21885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energy, focus, hydration, endurance and post-workout recovery.</a:t>
            </a:r>
          </a:p>
        </p:txBody>
      </p:sp>
      <p:sp>
        <p:nvSpPr>
          <p:cNvPr id="4" name="F1">
            <a:extLst xmlns:a="http://schemas.openxmlformats.org/drawingml/2006/main">
              <a:ext uri="{FF2B5EF4-FFF2-40B4-BE49-F238E27FC236}">
                <a16:creationId xmlns:a16="http://schemas.microsoft.com/office/drawing/2014/main" id="{E38411C4-7D18-4049-A3F9-20E9AD860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F1</a:t>
            </a:r>
          </a:p>
        </p:txBody>
      </p:sp>
      <p:sp>
        <p:nvSpPr>
          <p:cNvPr id="5" name="Caffeine Sports">
            <a:extLst xmlns:a="http://schemas.openxmlformats.org/drawingml/2006/main">
              <a:ext uri="{FF2B5EF4-FFF2-40B4-BE49-F238E27FC236}">
                <a16:creationId xmlns:a16="http://schemas.microsoft.com/office/drawing/2014/main" id="{C8F4B61D-813E-4D0E-A114-27AFE996B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Caffeine Sports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1BEF7C10-7159-4872-8E25-CEDB10203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E63D44CD-1328-4BFB-AEC9-520C8941B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Caffeine">
            <a:extLst xmlns:a="http://schemas.openxmlformats.org/drawingml/2006/main">
              <a:ext uri="{FF2B5EF4-FFF2-40B4-BE49-F238E27FC236}">
                <a16:creationId xmlns:a16="http://schemas.microsoft.com/office/drawing/2014/main" id="{F4BC96A8-AB0C-4CEF-BE88-1A45CAF8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Caffeine</a:t>
            </a:r>
          </a:p>
        </p:txBody>
      </p:sp>
      <p:sp>
        <p:nvSpPr>
          <p:cNvPr id="9" name="Benefits">
            <a:extLst xmlns:a="http://schemas.openxmlformats.org/drawingml/2006/main">
              <a:ext uri="{FF2B5EF4-FFF2-40B4-BE49-F238E27FC236}">
                <a16:creationId xmlns:a16="http://schemas.microsoft.com/office/drawing/2014/main" id="{C1150906-33B2-45A0-B49A-79E226918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0" name="Boosts energy">
            <a:extLst xmlns:a="http://schemas.openxmlformats.org/drawingml/2006/main">
              <a:ext uri="{FF2B5EF4-FFF2-40B4-BE49-F238E27FC236}">
                <a16:creationId xmlns:a16="http://schemas.microsoft.com/office/drawing/2014/main" id="{465C7E7D-60AD-4EA1-8BD2-4AFDD3989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Boosts energy</a:t>
            </a:r>
          </a:p>
        </p:txBody>
      </p:sp>
      <p:sp>
        <p:nvSpPr>
          <p:cNvPr id="11" name="Alertness support">
            <a:extLst xmlns:a="http://schemas.openxmlformats.org/drawingml/2006/main">
              <a:ext uri="{FF2B5EF4-FFF2-40B4-BE49-F238E27FC236}">
                <a16:creationId xmlns:a16="http://schemas.microsoft.com/office/drawing/2014/main" id="{6FEAA302-F762-41C4-8FAE-CDF996AA8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Alertness support</a:t>
            </a:r>
          </a:p>
        </p:txBody>
      </p:sp>
      <p:sp>
        <p:nvSpPr>
          <p:cNvPr id="12" name="Sports performance support">
            <a:extLst xmlns:a="http://schemas.openxmlformats.org/drawingml/2006/main">
              <a:ext uri="{FF2B5EF4-FFF2-40B4-BE49-F238E27FC236}">
                <a16:creationId xmlns:a16="http://schemas.microsoft.com/office/drawing/2014/main" id="{22851C75-D419-4CB3-B124-9F5CE640B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Sports performance support</a:t>
            </a:r>
          </a:p>
        </p:txBody>
      </p:sp>
      <p:sp>
        <p:nvSpPr>
          <p:cNvPr id="13" name="F2">
            <a:extLst xmlns:a="http://schemas.openxmlformats.org/drawingml/2006/main">
              <a:ext uri="{FF2B5EF4-FFF2-40B4-BE49-F238E27FC236}">
                <a16:creationId xmlns:a16="http://schemas.microsoft.com/office/drawing/2014/main" id="{39B25153-CBF9-4D4E-AE02-5531E327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F2</a:t>
            </a:r>
          </a:p>
        </p:txBody>
      </p:sp>
      <p:sp>
        <p:nvSpPr>
          <p:cNvPr id="14" name="Caffeine + L-Theanine">
            <a:extLst xmlns:a="http://schemas.openxmlformats.org/drawingml/2006/main">
              <a:ext uri="{FF2B5EF4-FFF2-40B4-BE49-F238E27FC236}">
                <a16:creationId xmlns:a16="http://schemas.microsoft.com/office/drawing/2014/main" id="{27123F79-054F-4E05-A4B0-B25B377C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Caffeine + L-Theanine</a:t>
            </a:r>
          </a:p>
        </p:txBody>
      </p:sp>
      <p:sp>
        <p:nvSpPr>
          <p:cNvPr id="1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1E9DADF4-49DF-4BDB-BC45-F7209095D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6898EA6E-854C-4333-9D2B-5FFB92BAC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7" name="Caffeine">
            <a:extLst xmlns:a="http://schemas.openxmlformats.org/drawingml/2006/main">
              <a:ext uri="{FF2B5EF4-FFF2-40B4-BE49-F238E27FC236}">
                <a16:creationId xmlns:a16="http://schemas.microsoft.com/office/drawing/2014/main" id="{F5679C13-9F50-4EA3-9AD3-82FA2BF15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Caffeine</a:t>
            </a:r>
          </a:p>
        </p:txBody>
      </p:sp>
      <p:sp>
        <p:nvSpPr>
          <p:cNvPr id="18" name="L-theanine">
            <a:extLst xmlns:a="http://schemas.openxmlformats.org/drawingml/2006/main">
              <a:ext uri="{FF2B5EF4-FFF2-40B4-BE49-F238E27FC236}">
                <a16:creationId xmlns:a16="http://schemas.microsoft.com/office/drawing/2014/main" id="{9F271A59-2437-41DD-B04E-B98990A84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L-theanine</a:t>
            </a:r>
          </a:p>
        </p:txBody>
      </p:sp>
      <p:sp>
        <p:nvSpPr>
          <p:cNvPr id="19" name="Benefits">
            <a:extLst xmlns:a="http://schemas.openxmlformats.org/drawingml/2006/main">
              <a:ext uri="{FF2B5EF4-FFF2-40B4-BE49-F238E27FC236}">
                <a16:creationId xmlns:a16="http://schemas.microsoft.com/office/drawing/2014/main" id="{83E88455-88AD-47A0-A6DF-A90A6AC2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0" name="Focus and endurance support">
            <a:extLst xmlns:a="http://schemas.openxmlformats.org/drawingml/2006/main">
              <a:ext uri="{FF2B5EF4-FFF2-40B4-BE49-F238E27FC236}">
                <a16:creationId xmlns:a16="http://schemas.microsoft.com/office/drawing/2014/main" id="{C465BEE3-D695-42CE-ADA9-7D504E280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Focus and endurance support</a:t>
            </a:r>
          </a:p>
        </p:txBody>
      </p:sp>
      <p:sp>
        <p:nvSpPr>
          <p:cNvPr id="21" name="Improves mental alertness">
            <a:extLst xmlns:a="http://schemas.openxmlformats.org/drawingml/2006/main">
              <a:ext uri="{FF2B5EF4-FFF2-40B4-BE49-F238E27FC236}">
                <a16:creationId xmlns:a16="http://schemas.microsoft.com/office/drawing/2014/main" id="{E893820F-5DF1-4DDB-9A16-C1DC8DE01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Improves mental alertness</a:t>
            </a:r>
          </a:p>
        </p:txBody>
      </p:sp>
      <p:sp>
        <p:nvSpPr>
          <p:cNvPr id="22" name="Sustained energy support">
            <a:extLst xmlns:a="http://schemas.openxmlformats.org/drawingml/2006/main">
              <a:ext uri="{FF2B5EF4-FFF2-40B4-BE49-F238E27FC236}">
                <a16:creationId xmlns:a16="http://schemas.microsoft.com/office/drawing/2014/main" id="{66002BD0-3AA0-4607-8A62-6EEE8E612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Sustained energy support</a:t>
            </a:r>
          </a:p>
        </p:txBody>
      </p:sp>
      <p:sp>
        <p:nvSpPr>
          <p:cNvPr id="23" name="F3">
            <a:extLst xmlns:a="http://schemas.openxmlformats.org/drawingml/2006/main">
              <a:ext uri="{FF2B5EF4-FFF2-40B4-BE49-F238E27FC236}">
                <a16:creationId xmlns:a16="http://schemas.microsoft.com/office/drawing/2014/main" id="{0BF880D8-155E-4C41-80EE-DE792214E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F3</a:t>
            </a:r>
          </a:p>
        </p:txBody>
      </p:sp>
      <p:sp>
        <p:nvSpPr>
          <p:cNvPr id="24" name="Electrolyte Hydration">
            <a:extLst xmlns:a="http://schemas.openxmlformats.org/drawingml/2006/main">
              <a:ext uri="{FF2B5EF4-FFF2-40B4-BE49-F238E27FC236}">
                <a16:creationId xmlns:a16="http://schemas.microsoft.com/office/drawing/2014/main" id="{127A924E-BE32-4E91-8A3D-CE2406088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Electrolyte Hydration</a:t>
            </a:r>
          </a:p>
        </p:txBody>
      </p:sp>
      <p:sp>
        <p:nvSpPr>
          <p:cNvPr id="25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018B3635-E415-48F3-9F35-42D67DF4F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6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8AC565FC-23D0-4A58-9848-855DDF966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7" name="Sodium">
            <a:extLst xmlns:a="http://schemas.openxmlformats.org/drawingml/2006/main">
              <a:ext uri="{FF2B5EF4-FFF2-40B4-BE49-F238E27FC236}">
                <a16:creationId xmlns:a16="http://schemas.microsoft.com/office/drawing/2014/main" id="{313953D7-AC81-434C-950D-9B236924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Sodium</a:t>
            </a:r>
          </a:p>
        </p:txBody>
      </p:sp>
      <p:sp>
        <p:nvSpPr>
          <p:cNvPr id="28" name="Potassium">
            <a:extLst xmlns:a="http://schemas.openxmlformats.org/drawingml/2006/main">
              <a:ext uri="{FF2B5EF4-FFF2-40B4-BE49-F238E27FC236}">
                <a16:creationId xmlns:a16="http://schemas.microsoft.com/office/drawing/2014/main" id="{14F18D8E-32FC-4730-9A93-5BF391359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Potassium</a:t>
            </a:r>
          </a:p>
        </p:txBody>
      </p:sp>
      <p:sp>
        <p:nvSpPr>
          <p:cNvPr id="29" name="Magnesium">
            <a:extLst xmlns:a="http://schemas.openxmlformats.org/drawingml/2006/main">
              <a:ext uri="{FF2B5EF4-FFF2-40B4-BE49-F238E27FC236}">
                <a16:creationId xmlns:a16="http://schemas.microsoft.com/office/drawing/2014/main" id="{A89236EB-F472-4D95-A1B5-D18BF2DB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550569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30" name="Benefits">
            <a:extLst xmlns:a="http://schemas.openxmlformats.org/drawingml/2006/main">
              <a:ext uri="{FF2B5EF4-FFF2-40B4-BE49-F238E27FC236}">
                <a16:creationId xmlns:a16="http://schemas.microsoft.com/office/drawing/2014/main" id="{3FF67406-3753-4F19-BCE1-C6CB8F94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1" name="Hydration support">
            <a:extLst xmlns:a="http://schemas.openxmlformats.org/drawingml/2006/main">
              <a:ext uri="{FF2B5EF4-FFF2-40B4-BE49-F238E27FC236}">
                <a16:creationId xmlns:a16="http://schemas.microsoft.com/office/drawing/2014/main" id="{7931B514-019C-407A-9755-72F8631AC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Hydration support</a:t>
            </a:r>
          </a:p>
        </p:txBody>
      </p:sp>
      <p:sp>
        <p:nvSpPr>
          <p:cNvPr id="32" name="Electrolyte replenishment">
            <a:extLst xmlns:a="http://schemas.openxmlformats.org/drawingml/2006/main">
              <a:ext uri="{FF2B5EF4-FFF2-40B4-BE49-F238E27FC236}">
                <a16:creationId xmlns:a16="http://schemas.microsoft.com/office/drawing/2014/main" id="{72CF7EC7-53AC-4FE1-8E88-AA67EE22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Electrolyte replenishment</a:t>
            </a:r>
          </a:p>
        </p:txBody>
      </p:sp>
      <p:sp>
        <p:nvSpPr>
          <p:cNvPr id="33" name="Fluid balance support">
            <a:extLst xmlns:a="http://schemas.openxmlformats.org/drawingml/2006/main">
              <a:ext uri="{FF2B5EF4-FFF2-40B4-BE49-F238E27FC236}">
                <a16:creationId xmlns:a16="http://schemas.microsoft.com/office/drawing/2014/main" id="{E6EE8B3A-81D8-4326-8777-E896DF3E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Fluid balance support</a:t>
            </a:r>
          </a:p>
        </p:txBody>
      </p:sp>
      <p:sp>
        <p:nvSpPr>
          <p:cNvPr id="34" name="F4">
            <a:extLst xmlns:a="http://schemas.openxmlformats.org/drawingml/2006/main">
              <a:ext uri="{FF2B5EF4-FFF2-40B4-BE49-F238E27FC236}">
                <a16:creationId xmlns:a16="http://schemas.microsoft.com/office/drawing/2014/main" id="{FB3B28D8-87D9-41F1-8BA4-7DAC5C9A5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F4</a:t>
            </a:r>
          </a:p>
        </p:txBody>
      </p:sp>
      <p:sp>
        <p:nvSpPr>
          <p:cNvPr id="35" name="Creatine Strength">
            <a:extLst xmlns:a="http://schemas.openxmlformats.org/drawingml/2006/main">
              <a:ext uri="{FF2B5EF4-FFF2-40B4-BE49-F238E27FC236}">
                <a16:creationId xmlns:a16="http://schemas.microsoft.com/office/drawing/2014/main" id="{0DB6593C-FFF8-49F8-A548-D80C88B16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Creatine Strength</a:t>
            </a:r>
          </a:p>
        </p:txBody>
      </p:sp>
      <p:sp>
        <p:nvSpPr>
          <p:cNvPr id="3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10759915-3D6B-4790-A027-6F328C43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F411164E-49D9-44C3-A0A5-C9BB3479F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8" name="Creatine">
            <a:extLst xmlns:a="http://schemas.openxmlformats.org/drawingml/2006/main">
              <a:ext uri="{FF2B5EF4-FFF2-40B4-BE49-F238E27FC236}">
                <a16:creationId xmlns:a16="http://schemas.microsoft.com/office/drawing/2014/main" id="{419981F4-617F-4716-97A9-121215DC1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Creatine</a:t>
            </a:r>
          </a:p>
        </p:txBody>
      </p:sp>
      <p:sp>
        <p:nvSpPr>
          <p:cNvPr id="39" name="Benefits">
            <a:extLst xmlns:a="http://schemas.openxmlformats.org/drawingml/2006/main">
              <a:ext uri="{FF2B5EF4-FFF2-40B4-BE49-F238E27FC236}">
                <a16:creationId xmlns:a16="http://schemas.microsoft.com/office/drawing/2014/main" id="{D99061A5-5E69-4B9E-B1EF-8CCE460E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0" name="Increases muscle strength">
            <a:extLst xmlns:a="http://schemas.openxmlformats.org/drawingml/2006/main">
              <a:ext uri="{FF2B5EF4-FFF2-40B4-BE49-F238E27FC236}">
                <a16:creationId xmlns:a16="http://schemas.microsoft.com/office/drawing/2014/main" id="{8770DF19-984C-422F-B43A-D93E61A55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Increases muscle strength</a:t>
            </a:r>
          </a:p>
        </p:txBody>
      </p:sp>
      <p:sp>
        <p:nvSpPr>
          <p:cNvPr id="41" name="Explosive power support">
            <a:extLst xmlns:a="http://schemas.openxmlformats.org/drawingml/2006/main">
              <a:ext uri="{FF2B5EF4-FFF2-40B4-BE49-F238E27FC236}">
                <a16:creationId xmlns:a16="http://schemas.microsoft.com/office/drawing/2014/main" id="{B5A37F62-94B4-4D37-AB24-1591661C2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Explosive power support</a:t>
            </a:r>
          </a:p>
        </p:txBody>
      </p:sp>
      <p:sp>
        <p:nvSpPr>
          <p:cNvPr id="42" name="Sports performance support">
            <a:extLst xmlns:a="http://schemas.openxmlformats.org/drawingml/2006/main">
              <a:ext uri="{FF2B5EF4-FFF2-40B4-BE49-F238E27FC236}">
                <a16:creationId xmlns:a16="http://schemas.microsoft.com/office/drawing/2014/main" id="{7C90A3BD-9356-4B1D-8F4A-24018FB8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Sports performance support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4D57C5B-84EA-46EC-AB96-5EC944D5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BE86C67-6C10-4C2D-90ED-85BA070C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EFAE402-2E90-425D-A605-CD57E157BF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065f9e906148ae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6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C35ACFD0-8B6B-4A00-96F0-7FCCF268F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7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F2150A9F-ED3D-4FCD-8BD7-441E4527A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48" name="26">
            <a:extLst xmlns:a="http://schemas.openxmlformats.org/drawingml/2006/main">
              <a:ext uri="{FF2B5EF4-FFF2-40B4-BE49-F238E27FC236}">
                <a16:creationId xmlns:a16="http://schemas.microsoft.com/office/drawing/2014/main" id="{28EAA49D-5417-4EAD-8E0C-FDA9718B1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94161712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8C73AE0E-31DE-4633-BF26-6DB51B56F3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9978dd14d44355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Sports Health">
            <a:extLst xmlns:a="http://schemas.openxmlformats.org/drawingml/2006/main">
              <a:ext uri="{FF2B5EF4-FFF2-40B4-BE49-F238E27FC236}">
                <a16:creationId xmlns:a16="http://schemas.microsoft.com/office/drawing/2014/main" id="{EB22DA6B-19B4-4277-A3D4-43D12EE34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11334750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Sports Health</a:t>
            </a:r>
          </a:p>
        </p:txBody>
      </p:sp>
      <p:sp>
        <p:nvSpPr>
          <p:cNvPr id="3" name="Customizable oral film nutrition for energy, focus, hyd">
            <a:extLst xmlns:a="http://schemas.openxmlformats.org/drawingml/2006/main">
              <a:ext uri="{FF2B5EF4-FFF2-40B4-BE49-F238E27FC236}">
                <a16:creationId xmlns:a16="http://schemas.microsoft.com/office/drawing/2014/main" id="{711B051F-B669-4A0A-8A6D-745180014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352550"/>
            <a:ext cx="11306175" cy="170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4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4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Customizable oral film nutrition for energy, focus, hydration, endurance and post-workout recovery.</a:t>
            </a:r>
          </a:p>
        </p:txBody>
      </p:sp>
      <p:sp>
        <p:nvSpPr>
          <p:cNvPr id="4" name="F5">
            <a:extLst xmlns:a="http://schemas.openxmlformats.org/drawingml/2006/main">
              <a:ext uri="{FF2B5EF4-FFF2-40B4-BE49-F238E27FC236}">
                <a16:creationId xmlns:a16="http://schemas.microsoft.com/office/drawing/2014/main" id="{E94F78C5-EA27-4C3F-AE71-B992A79F0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F5</a:t>
            </a:r>
          </a:p>
        </p:txBody>
      </p:sp>
      <p:sp>
        <p:nvSpPr>
          <p:cNvPr id="5" name="EAA Recovery">
            <a:extLst xmlns:a="http://schemas.openxmlformats.org/drawingml/2006/main">
              <a:ext uri="{FF2B5EF4-FFF2-40B4-BE49-F238E27FC236}">
                <a16:creationId xmlns:a16="http://schemas.microsoft.com/office/drawing/2014/main" id="{879C3E70-4C48-414E-8095-3BCDB115A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EAA Recovery</a:t>
            </a:r>
          </a:p>
        </p:txBody>
      </p:sp>
      <p:sp>
        <p:nvSpPr>
          <p:cNvPr id="6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A69E0AAF-4047-48BA-84E4-52C2D7F14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7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31F48150-0ACE-48E2-B8CA-EE331E0C9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8" name="Essential amino acids">
            <a:extLst xmlns:a="http://schemas.openxmlformats.org/drawingml/2006/main">
              <a:ext uri="{FF2B5EF4-FFF2-40B4-BE49-F238E27FC236}">
                <a16:creationId xmlns:a16="http://schemas.microsoft.com/office/drawing/2014/main" id="{26079647-3E75-48AD-8064-57A891103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Essential amino acids</a:t>
            </a:r>
          </a:p>
        </p:txBody>
      </p:sp>
      <p:sp>
        <p:nvSpPr>
          <p:cNvPr id="9" name="(EAA)">
            <a:extLst xmlns:a="http://schemas.openxmlformats.org/drawingml/2006/main">
              <a:ext uri="{FF2B5EF4-FFF2-40B4-BE49-F238E27FC236}">
                <a16:creationId xmlns:a16="http://schemas.microsoft.com/office/drawing/2014/main" id="{C2B625B1-6AF1-48C6-BDD9-6DEAF547C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(EAA)</a:t>
            </a:r>
          </a:p>
        </p:txBody>
      </p:sp>
      <p:sp>
        <p:nvSpPr>
          <p:cNvPr id="10" name="Benefits">
            <a:extLst xmlns:a="http://schemas.openxmlformats.org/drawingml/2006/main">
              <a:ext uri="{FF2B5EF4-FFF2-40B4-BE49-F238E27FC236}">
                <a16:creationId xmlns:a16="http://schemas.microsoft.com/office/drawing/2014/main" id="{045A7A29-D9AE-4F62-B23A-205E6A764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11" name="Muscle recovery support">
            <a:extLst xmlns:a="http://schemas.openxmlformats.org/drawingml/2006/main">
              <a:ext uri="{FF2B5EF4-FFF2-40B4-BE49-F238E27FC236}">
                <a16:creationId xmlns:a16="http://schemas.microsoft.com/office/drawing/2014/main" id="{061056A4-BD31-4281-B074-E3925C2C6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recovery support</a:t>
            </a:r>
          </a:p>
        </p:txBody>
      </p:sp>
      <p:sp>
        <p:nvSpPr>
          <p:cNvPr id="12" name="Muscle protein support">
            <a:extLst xmlns:a="http://schemas.openxmlformats.org/drawingml/2006/main">
              <a:ext uri="{FF2B5EF4-FFF2-40B4-BE49-F238E27FC236}">
                <a16:creationId xmlns:a16="http://schemas.microsoft.com/office/drawing/2014/main" id="{41C2F9E2-C91E-449F-A68B-12C49665E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protein support</a:t>
            </a:r>
          </a:p>
        </p:txBody>
      </p:sp>
      <p:sp>
        <p:nvSpPr>
          <p:cNvPr id="13" name="Post-workout nutrition">
            <a:extLst xmlns:a="http://schemas.openxmlformats.org/drawingml/2006/main">
              <a:ext uri="{FF2B5EF4-FFF2-40B4-BE49-F238E27FC236}">
                <a16:creationId xmlns:a16="http://schemas.microsoft.com/office/drawing/2014/main" id="{C094C743-35CE-4970-A238-0638EDED9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Post-workout nutrition</a:t>
            </a:r>
          </a:p>
        </p:txBody>
      </p:sp>
      <p:sp>
        <p:nvSpPr>
          <p:cNvPr id="14" name="F6">
            <a:extLst xmlns:a="http://schemas.openxmlformats.org/drawingml/2006/main">
              <a:ext uri="{FF2B5EF4-FFF2-40B4-BE49-F238E27FC236}">
                <a16:creationId xmlns:a16="http://schemas.microsoft.com/office/drawing/2014/main" id="{F3FA020E-C70D-4E12-8713-E7DE6203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F6</a:t>
            </a:r>
          </a:p>
        </p:txBody>
      </p:sp>
      <p:sp>
        <p:nvSpPr>
          <p:cNvPr id="15" name="Magnesium Cramp">
            <a:extLst xmlns:a="http://schemas.openxmlformats.org/drawingml/2006/main">
              <a:ext uri="{FF2B5EF4-FFF2-40B4-BE49-F238E27FC236}">
                <a16:creationId xmlns:a16="http://schemas.microsoft.com/office/drawing/2014/main" id="{F6A43F25-4BF9-4C5D-8AC5-50B90AD4B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Magnesium Cramp</a:t>
            </a:r>
          </a:p>
        </p:txBody>
      </p:sp>
      <p:sp>
        <p:nvSpPr>
          <p:cNvPr id="16" name="Prevention">
            <a:extLst xmlns:a="http://schemas.openxmlformats.org/drawingml/2006/main">
              <a:ext uri="{FF2B5EF4-FFF2-40B4-BE49-F238E27FC236}">
                <a16:creationId xmlns:a16="http://schemas.microsoft.com/office/drawing/2014/main" id="{3D13187C-69D9-46D9-BC8A-6C929B51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Prevention</a:t>
            </a:r>
          </a:p>
        </p:txBody>
      </p:sp>
      <p:sp>
        <p:nvSpPr>
          <p:cNvPr id="1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E6C6EB7B-4A63-4B9A-958A-ABA15D466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1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1EE26193-D4BE-47D6-9BE6-DCDA47C82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19" name="Magnesium">
            <a:extLst xmlns:a="http://schemas.openxmlformats.org/drawingml/2006/main">
              <a:ext uri="{FF2B5EF4-FFF2-40B4-BE49-F238E27FC236}">
                <a16:creationId xmlns:a16="http://schemas.microsoft.com/office/drawing/2014/main" id="{1FD05F14-3C5C-47E9-A06F-8884132BE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Magnesium</a:t>
            </a:r>
          </a:p>
        </p:txBody>
      </p:sp>
      <p:sp>
        <p:nvSpPr>
          <p:cNvPr id="20" name="Benefits">
            <a:extLst xmlns:a="http://schemas.openxmlformats.org/drawingml/2006/main">
              <a:ext uri="{FF2B5EF4-FFF2-40B4-BE49-F238E27FC236}">
                <a16:creationId xmlns:a16="http://schemas.microsoft.com/office/drawing/2014/main" id="{87DEC77D-2D4A-44BA-8180-5BDFED6C2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21" name="Muscle health support">
            <a:extLst xmlns:a="http://schemas.openxmlformats.org/drawingml/2006/main">
              <a:ext uri="{FF2B5EF4-FFF2-40B4-BE49-F238E27FC236}">
                <a16:creationId xmlns:a16="http://schemas.microsoft.com/office/drawing/2014/main" id="{329E8E65-3321-4AC7-A699-417F13037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health support</a:t>
            </a:r>
          </a:p>
        </p:txBody>
      </p:sp>
      <p:sp>
        <p:nvSpPr>
          <p:cNvPr id="22" name="Muscle function support">
            <a:extLst xmlns:a="http://schemas.openxmlformats.org/drawingml/2006/main">
              <a:ext uri="{FF2B5EF4-FFF2-40B4-BE49-F238E27FC236}">
                <a16:creationId xmlns:a16="http://schemas.microsoft.com/office/drawing/2014/main" id="{757E0C08-FCB0-41C5-ABE0-D27BB5437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function support</a:t>
            </a:r>
          </a:p>
        </p:txBody>
      </p:sp>
      <p:sp>
        <p:nvSpPr>
          <p:cNvPr id="23" name="Electrolyte balance support">
            <a:extLst xmlns:a="http://schemas.openxmlformats.org/drawingml/2006/main">
              <a:ext uri="{FF2B5EF4-FFF2-40B4-BE49-F238E27FC236}">
                <a16:creationId xmlns:a16="http://schemas.microsoft.com/office/drawing/2014/main" id="{14604AE7-D8F1-4E91-AC7C-FDD3FAF6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Electrolyte balance support</a:t>
            </a:r>
          </a:p>
        </p:txBody>
      </p:sp>
      <p:sp>
        <p:nvSpPr>
          <p:cNvPr id="24" name="F7">
            <a:extLst xmlns:a="http://schemas.openxmlformats.org/drawingml/2006/main">
              <a:ext uri="{FF2B5EF4-FFF2-40B4-BE49-F238E27FC236}">
                <a16:creationId xmlns:a16="http://schemas.microsoft.com/office/drawing/2014/main" id="{F27C2426-901E-4E89-9BB7-099EE103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F7</a:t>
            </a:r>
          </a:p>
        </p:txBody>
      </p:sp>
      <p:sp>
        <p:nvSpPr>
          <p:cNvPr id="25" name="L-Carnitine Fat">
            <a:extLst xmlns:a="http://schemas.openxmlformats.org/drawingml/2006/main">
              <a:ext uri="{FF2B5EF4-FFF2-40B4-BE49-F238E27FC236}">
                <a16:creationId xmlns:a16="http://schemas.microsoft.com/office/drawing/2014/main" id="{F05B81B5-CFC3-427C-8C44-532C48D4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L-Carnitine Fat</a:t>
            </a:r>
          </a:p>
        </p:txBody>
      </p:sp>
      <p:sp>
        <p:nvSpPr>
          <p:cNvPr id="26" name="Metabolism">
            <a:extLst xmlns:a="http://schemas.openxmlformats.org/drawingml/2006/main">
              <a:ext uri="{FF2B5EF4-FFF2-40B4-BE49-F238E27FC236}">
                <a16:creationId xmlns:a16="http://schemas.microsoft.com/office/drawing/2014/main" id="{D112656C-A4E8-4F8B-9787-629A956AD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Metabolism</a:t>
            </a:r>
          </a:p>
        </p:txBody>
      </p:sp>
      <p:sp>
        <p:nvSpPr>
          <p:cNvPr id="2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1275D75B-DC0B-4D2E-8BDD-3F170AE9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2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4FCE43A4-E060-4465-96F7-444B3A84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29" name="L-carnitine">
            <a:extLst xmlns:a="http://schemas.openxmlformats.org/drawingml/2006/main">
              <a:ext uri="{FF2B5EF4-FFF2-40B4-BE49-F238E27FC236}">
                <a16:creationId xmlns:a16="http://schemas.microsoft.com/office/drawing/2014/main" id="{3BF35E76-F158-486D-9778-3B8E3131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L-carnitine</a:t>
            </a:r>
          </a:p>
        </p:txBody>
      </p:sp>
      <p:sp>
        <p:nvSpPr>
          <p:cNvPr id="30" name="Benefits">
            <a:extLst xmlns:a="http://schemas.openxmlformats.org/drawingml/2006/main">
              <a:ext uri="{FF2B5EF4-FFF2-40B4-BE49-F238E27FC236}">
                <a16:creationId xmlns:a16="http://schemas.microsoft.com/office/drawing/2014/main" id="{C13C8A1B-73B0-4AA7-B3E2-A45F10F8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31" name="Lipid metabolism support">
            <a:extLst xmlns:a="http://schemas.openxmlformats.org/drawingml/2006/main">
              <a:ext uri="{FF2B5EF4-FFF2-40B4-BE49-F238E27FC236}">
                <a16:creationId xmlns:a16="http://schemas.microsoft.com/office/drawing/2014/main" id="{EB0615B7-D6CC-4145-AEEA-4EA8E6DF1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Lipid metabolism support</a:t>
            </a:r>
          </a:p>
        </p:txBody>
      </p:sp>
      <p:sp>
        <p:nvSpPr>
          <p:cNvPr id="32" name="Energy metabolism support">
            <a:extLst xmlns:a="http://schemas.openxmlformats.org/drawingml/2006/main">
              <a:ext uri="{FF2B5EF4-FFF2-40B4-BE49-F238E27FC236}">
                <a16:creationId xmlns:a16="http://schemas.microsoft.com/office/drawing/2014/main" id="{07D5E56A-F0A3-428C-9737-71345BE86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Energy metabolism support</a:t>
            </a:r>
          </a:p>
        </p:txBody>
      </p:sp>
      <p:sp>
        <p:nvSpPr>
          <p:cNvPr id="33" name="Sports vitality support">
            <a:extLst xmlns:a="http://schemas.openxmlformats.org/drawingml/2006/main">
              <a:ext uri="{FF2B5EF4-FFF2-40B4-BE49-F238E27FC236}">
                <a16:creationId xmlns:a16="http://schemas.microsoft.com/office/drawing/2014/main" id="{C87AEEDC-0FB7-4906-809D-3BE55945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Sports vitality support</a:t>
            </a:r>
          </a:p>
        </p:txBody>
      </p:sp>
      <p:sp>
        <p:nvSpPr>
          <p:cNvPr id="34" name="F8">
            <a:extLst xmlns:a="http://schemas.openxmlformats.org/drawingml/2006/main">
              <a:ext uri="{FF2B5EF4-FFF2-40B4-BE49-F238E27FC236}">
                <a16:creationId xmlns:a16="http://schemas.microsoft.com/office/drawing/2014/main" id="{E726729B-39FD-493F-8056-1BA9783B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19335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087D8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7D84"/>
                </a:solidFill>
                <a:latin typeface="Arial"/>
                <a:ea typeface="Arial"/>
                <a:cs typeface="Arial"/>
              </a:rPr>
              <a:t>F8</a:t>
            </a:r>
          </a:p>
        </p:txBody>
      </p:sp>
      <p:sp>
        <p:nvSpPr>
          <p:cNvPr id="35" name="BCAA Muscle">
            <a:extLst xmlns:a="http://schemas.openxmlformats.org/drawingml/2006/main">
              <a:ext uri="{FF2B5EF4-FFF2-40B4-BE49-F238E27FC236}">
                <a16:creationId xmlns:a16="http://schemas.microsoft.com/office/drawing/2014/main" id="{1B563CB3-585C-4765-BAFD-43F60B9E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90800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BCAA Muscle</a:t>
            </a:r>
          </a:p>
        </p:txBody>
      </p:sp>
      <p:sp>
        <p:nvSpPr>
          <p:cNvPr id="36" name="Soreness">
            <a:extLst xmlns:a="http://schemas.openxmlformats.org/drawingml/2006/main">
              <a:ext uri="{FF2B5EF4-FFF2-40B4-BE49-F238E27FC236}">
                <a16:creationId xmlns:a16="http://schemas.microsoft.com/office/drawing/2014/main" id="{31B68D60-B8C5-4EF1-9BB9-2ED92BD6F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0507"/>
            <a:ext cx="2419350" cy="260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74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4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Soreness</a:t>
            </a:r>
          </a:p>
        </p:txBody>
      </p:sp>
      <p:sp>
        <p:nvSpPr>
          <p:cNvPr id="37" name="Oral Dissolving Film">
            <a:extLst xmlns:a="http://schemas.openxmlformats.org/drawingml/2006/main">
              <a:ext uri="{FF2B5EF4-FFF2-40B4-BE49-F238E27FC236}">
                <a16:creationId xmlns:a16="http://schemas.microsoft.com/office/drawing/2014/main" id="{741492F9-554F-4EA1-9243-03524712D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19450"/>
            <a:ext cx="2419350" cy="168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Oral Dissolving Film</a:t>
            </a:r>
          </a:p>
        </p:txBody>
      </p:sp>
      <p:sp>
        <p:nvSpPr>
          <p:cNvPr id="38" name="Key Ingredients">
            <a:extLst xmlns:a="http://schemas.openxmlformats.org/drawingml/2006/main">
              <a:ext uri="{FF2B5EF4-FFF2-40B4-BE49-F238E27FC236}">
                <a16:creationId xmlns:a16="http://schemas.microsoft.com/office/drawing/2014/main" id="{6B0B8185-635B-4DB2-9A3F-78B5C96CE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3895725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Key Ingredients</a:t>
            </a:r>
          </a:p>
        </p:txBody>
      </p:sp>
      <p:sp>
        <p:nvSpPr>
          <p:cNvPr id="39" name="Branched-chain amino">
            <a:extLst xmlns:a="http://schemas.openxmlformats.org/drawingml/2006/main">
              <a:ext uri="{FF2B5EF4-FFF2-40B4-BE49-F238E27FC236}">
                <a16:creationId xmlns:a16="http://schemas.microsoft.com/office/drawing/2014/main" id="{1278FAF7-0675-4960-9E50-F28970851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191000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Branched-chain amino</a:t>
            </a:r>
          </a:p>
        </p:txBody>
      </p:sp>
      <p:sp>
        <p:nvSpPr>
          <p:cNvPr id="40" name="acids (BCAA)">
            <a:extLst xmlns:a="http://schemas.openxmlformats.org/drawingml/2006/main">
              <a:ext uri="{FF2B5EF4-FFF2-40B4-BE49-F238E27FC236}">
                <a16:creationId xmlns:a16="http://schemas.microsoft.com/office/drawing/2014/main" id="{7C7FADA6-A5B7-47EB-BBC9-411F5A35E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70784"/>
            <a:ext cx="1809750" cy="169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33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133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acids (BCAA)</a:t>
            </a:r>
          </a:p>
        </p:txBody>
      </p:sp>
      <p:sp>
        <p:nvSpPr>
          <p:cNvPr id="41" name="Benefits">
            <a:extLst xmlns:a="http://schemas.openxmlformats.org/drawingml/2006/main">
              <a:ext uri="{FF2B5EF4-FFF2-40B4-BE49-F238E27FC236}">
                <a16:creationId xmlns:a16="http://schemas.microsoft.com/office/drawing/2014/main" id="{67AF2BA2-E26F-49F5-8E34-D0D88B0E0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5238750"/>
            <a:ext cx="1847850" cy="202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Benefits</a:t>
            </a:r>
          </a:p>
        </p:txBody>
      </p:sp>
      <p:sp>
        <p:nvSpPr>
          <p:cNvPr id="42" name="Muscle soreness relief">
            <a:extLst xmlns:a="http://schemas.openxmlformats.org/drawingml/2006/main">
              <a:ext uri="{FF2B5EF4-FFF2-40B4-BE49-F238E27FC236}">
                <a16:creationId xmlns:a16="http://schemas.microsoft.com/office/drawing/2014/main" id="{3FBF633D-01BF-4074-B0AF-1DC377DEB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524500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soreness relief</a:t>
            </a:r>
          </a:p>
        </p:txBody>
      </p:sp>
      <p:sp>
        <p:nvSpPr>
          <p:cNvPr id="43" name="Muscle recovery support">
            <a:extLst xmlns:a="http://schemas.openxmlformats.org/drawingml/2006/main">
              <a:ext uri="{FF2B5EF4-FFF2-40B4-BE49-F238E27FC236}">
                <a16:creationId xmlns:a16="http://schemas.microsoft.com/office/drawing/2014/main" id="{029843DE-7028-48C9-AE32-1B131FB3C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688349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Muscle recovery support</a:t>
            </a:r>
          </a:p>
        </p:txBody>
      </p:sp>
      <p:sp>
        <p:nvSpPr>
          <p:cNvPr id="44" name="Sports nutrition support">
            <a:extLst xmlns:a="http://schemas.openxmlformats.org/drawingml/2006/main">
              <a:ext uri="{FF2B5EF4-FFF2-40B4-BE49-F238E27FC236}">
                <a16:creationId xmlns:a16="http://schemas.microsoft.com/office/drawing/2014/main" id="{8D90AEE1-FDC4-42C1-A53F-83E25F000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852198"/>
            <a:ext cx="1819275" cy="158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8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1058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Sports nutrition support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1EFFA6E-9096-47C8-B369-CCBDF9873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5E158AF-4DCD-4074-996D-1FA2822F3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E6DFA70B-74A2-4718-8D57-EAA81B4CC8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992c701a0a40e4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48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7722F986-7010-4317-B41E-FAB0315EF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9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C9DBD5D2-82B3-4B43-A009-8DB59B160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50" name="27">
            <a:extLst xmlns:a="http://schemas.openxmlformats.org/drawingml/2006/main">
              <a:ext uri="{FF2B5EF4-FFF2-40B4-BE49-F238E27FC236}">
                <a16:creationId xmlns:a16="http://schemas.microsoft.com/office/drawing/2014/main" id="{187D973F-9FD3-4DB6-9E03-C24D613C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40505304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30AB30E1-24E5-4693-9764-5312D879D7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28fe914e6c4b69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Flavor Customization">
            <a:extLst xmlns:a="http://schemas.openxmlformats.org/drawingml/2006/main">
              <a:ext uri="{FF2B5EF4-FFF2-40B4-BE49-F238E27FC236}">
                <a16:creationId xmlns:a16="http://schemas.microsoft.com/office/drawing/2014/main" id="{7822AD53-CDFC-40D0-84DD-3A979B051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70485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Flavor Customization</a:t>
            </a:r>
          </a:p>
        </p:txBody>
      </p:sp>
      <p:sp>
        <p:nvSpPr>
          <p:cNvPr id="3" name="A broad selection for different markets, brand position">
            <a:extLst xmlns:a="http://schemas.openxmlformats.org/drawingml/2006/main">
              <a:ext uri="{FF2B5EF4-FFF2-40B4-BE49-F238E27FC236}">
                <a16:creationId xmlns:a16="http://schemas.microsoft.com/office/drawing/2014/main" id="{D289CAC0-F14D-4E94-A9A2-2C231971E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543050"/>
            <a:ext cx="78105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 broad selection for different markets, brand positions and consumers, with custom flavor profiles available for each</a:t>
            </a:r>
          </a:p>
        </p:txBody>
      </p:sp>
      <p:sp>
        <p:nvSpPr>
          <p:cNvPr id="4" name="project.">
            <a:extLst xmlns:a="http://schemas.openxmlformats.org/drawingml/2006/main">
              <a:ext uri="{FF2B5EF4-FFF2-40B4-BE49-F238E27FC236}">
                <a16:creationId xmlns:a16="http://schemas.microsoft.com/office/drawing/2014/main" id="{F5E1574B-8783-4CB4-AD69-87B04B6B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727597"/>
            <a:ext cx="78105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project.</a:t>
            </a:r>
          </a:p>
        </p:txBody>
      </p:sp>
      <p:sp>
        <p:nvSpPr>
          <p:cNvPr id="5" name="Blended Flavors">
            <a:extLst xmlns:a="http://schemas.openxmlformats.org/drawingml/2006/main">
              <a:ext uri="{FF2B5EF4-FFF2-40B4-BE49-F238E27FC236}">
                <a16:creationId xmlns:a16="http://schemas.microsoft.com/office/drawing/2014/main" id="{BDE2657C-03C7-44DA-AF81-0F0B9968F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144" y="2482548"/>
            <a:ext cx="3238500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5475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54758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54758B"/>
                </a:solidFill>
                <a:latin typeface="Arial"/>
                <a:ea typeface="Arial"/>
                <a:cs typeface="Arial"/>
              </a:rPr>
              <a:t>Blended Flavors</a:t>
            </a:r>
          </a:p>
        </p:txBody>
      </p:sp>
      <p:sp>
        <p:nvSpPr>
          <p:cNvPr id="6" name="Mint Flavors">
            <a:extLst xmlns:a="http://schemas.openxmlformats.org/drawingml/2006/main">
              <a:ext uri="{FF2B5EF4-FFF2-40B4-BE49-F238E27FC236}">
                <a16:creationId xmlns:a16="http://schemas.microsoft.com/office/drawing/2014/main" id="{B9CA9218-A4BF-4AB9-9679-2CC6B50B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4132" y="2482548"/>
            <a:ext cx="3238500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4D807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D8075"/>
                </a:solidFill>
                <a:latin typeface="Arial"/>
                <a:ea typeface="Arial"/>
                <a:cs typeface="Arial"/>
              </a:rPr>
              <a:t>Mint Flavors</a:t>
            </a:r>
          </a:p>
        </p:txBody>
      </p:sp>
      <p:sp>
        <p:nvSpPr>
          <p:cNvPr id="7" name="1">
            <a:extLst xmlns:a="http://schemas.openxmlformats.org/drawingml/2006/main">
              <a:ext uri="{FF2B5EF4-FFF2-40B4-BE49-F238E27FC236}">
                <a16:creationId xmlns:a16="http://schemas.microsoft.com/office/drawing/2014/main" id="{2F32B4C4-5165-4E0C-83C1-54C882A3A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596" y="2943924"/>
            <a:ext cx="26649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8" name="Blueberry &amp; Sour Raspberry">
            <a:extLst xmlns:a="http://schemas.openxmlformats.org/drawingml/2006/main">
              <a:ext uri="{FF2B5EF4-FFF2-40B4-BE49-F238E27FC236}">
                <a16:creationId xmlns:a16="http://schemas.microsoft.com/office/drawing/2014/main" id="{3354EF6E-2614-46AB-906C-3246EC843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2949845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Blueberry &amp; Sour Raspberry</a:t>
            </a:r>
          </a:p>
        </p:txBody>
      </p:sp>
      <p:sp>
        <p:nvSpPr>
          <p:cNvPr id="9" name="11">
            <a:extLst xmlns:a="http://schemas.openxmlformats.org/drawingml/2006/main">
              <a:ext uri="{FF2B5EF4-FFF2-40B4-BE49-F238E27FC236}">
                <a16:creationId xmlns:a16="http://schemas.microsoft.com/office/drawing/2014/main" id="{3BF4B47F-2055-4C43-969B-3A37A840F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09" y="2943812"/>
            <a:ext cx="30638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0" name="Orange, Mango &amp;">
            <a:extLst xmlns:a="http://schemas.openxmlformats.org/drawingml/2006/main">
              <a:ext uri="{FF2B5EF4-FFF2-40B4-BE49-F238E27FC236}">
                <a16:creationId xmlns:a16="http://schemas.microsoft.com/office/drawing/2014/main" id="{F5376061-E766-4365-920D-0F87D149A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2949956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Orange, Mango &amp;</a:t>
            </a:r>
          </a:p>
        </p:txBody>
      </p:sp>
      <p:sp>
        <p:nvSpPr>
          <p:cNvPr id="11" name="Watermelon">
            <a:extLst xmlns:a="http://schemas.openxmlformats.org/drawingml/2006/main">
              <a:ext uri="{FF2B5EF4-FFF2-40B4-BE49-F238E27FC236}">
                <a16:creationId xmlns:a16="http://schemas.microsoft.com/office/drawing/2014/main" id="{7E189A06-C9A6-4967-A7B8-215F2FABC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3065971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Watermelon</a:t>
            </a:r>
          </a:p>
        </p:txBody>
      </p:sp>
      <p:sp>
        <p:nvSpPr>
          <p:cNvPr id="12" name="1">
            <a:extLst xmlns:a="http://schemas.openxmlformats.org/drawingml/2006/main">
              <a:ext uri="{FF2B5EF4-FFF2-40B4-BE49-F238E27FC236}">
                <a16:creationId xmlns:a16="http://schemas.microsoft.com/office/drawing/2014/main" id="{49CBDCC7-F8EF-459F-9CC6-3D5BFD07A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0592" y="2943924"/>
            <a:ext cx="26649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3" name="Cool Mint">
            <a:extLst xmlns:a="http://schemas.openxmlformats.org/drawingml/2006/main">
              <a:ext uri="{FF2B5EF4-FFF2-40B4-BE49-F238E27FC236}">
                <a16:creationId xmlns:a16="http://schemas.microsoft.com/office/drawing/2014/main" id="{D6806B2A-B035-49B4-985B-DFC25AE8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2949845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Cool Mint</a:t>
            </a:r>
          </a:p>
        </p:txBody>
      </p:sp>
      <p:sp>
        <p:nvSpPr>
          <p:cNvPr id="14" name="11">
            <a:extLst xmlns:a="http://schemas.openxmlformats.org/drawingml/2006/main">
              <a:ext uri="{FF2B5EF4-FFF2-40B4-BE49-F238E27FC236}">
                <a16:creationId xmlns:a16="http://schemas.microsoft.com/office/drawing/2014/main" id="{96C27378-A3E4-437A-A148-1500842F4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405" y="2943812"/>
            <a:ext cx="306387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5" name="Icy Mint">
            <a:extLst xmlns:a="http://schemas.openxmlformats.org/drawingml/2006/main">
              <a:ext uri="{FF2B5EF4-FFF2-40B4-BE49-F238E27FC236}">
                <a16:creationId xmlns:a16="http://schemas.microsoft.com/office/drawing/2014/main" id="{C9447945-F28F-4504-8230-2875901A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2949956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Mint</a:t>
            </a:r>
          </a:p>
        </p:txBody>
      </p:sp>
      <p:sp>
        <p:nvSpPr>
          <p:cNvPr id="16" name="2">
            <a:extLst xmlns:a="http://schemas.openxmlformats.org/drawingml/2006/main">
              <a:ext uri="{FF2B5EF4-FFF2-40B4-BE49-F238E27FC236}">
                <a16:creationId xmlns:a16="http://schemas.microsoft.com/office/drawing/2014/main" id="{56EC57C9-F19A-4DF5-A56E-5798EE87D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150" y="3250295"/>
            <a:ext cx="28749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7" name="Lemon &amp; Mango">
            <a:extLst xmlns:a="http://schemas.openxmlformats.org/drawingml/2006/main">
              <a:ext uri="{FF2B5EF4-FFF2-40B4-BE49-F238E27FC236}">
                <a16:creationId xmlns:a16="http://schemas.microsoft.com/office/drawing/2014/main" id="{D4F51705-EEBC-48DA-9882-E71A75803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3254661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Lemon &amp; Mango</a:t>
            </a:r>
          </a:p>
        </p:txBody>
      </p:sp>
      <p:sp>
        <p:nvSpPr>
          <p:cNvPr id="18" name="12">
            <a:extLst xmlns:a="http://schemas.openxmlformats.org/drawingml/2006/main">
              <a:ext uri="{FF2B5EF4-FFF2-40B4-BE49-F238E27FC236}">
                <a16:creationId xmlns:a16="http://schemas.microsoft.com/office/drawing/2014/main" id="{82BE45C6-D8F8-4590-889D-A4E2173EA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963" y="3250184"/>
            <a:ext cx="32739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9" name="Strawberry, Peach &amp; Mint">
            <a:extLst xmlns:a="http://schemas.openxmlformats.org/drawingml/2006/main">
              <a:ext uri="{FF2B5EF4-FFF2-40B4-BE49-F238E27FC236}">
                <a16:creationId xmlns:a16="http://schemas.microsoft.com/office/drawing/2014/main" id="{E38522EF-F480-4C1B-9FAB-04E3097CF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3254772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Strawberry, Peach &amp; Mint</a:t>
            </a:r>
          </a:p>
        </p:txBody>
      </p:sp>
      <p:sp>
        <p:nvSpPr>
          <p:cNvPr id="20" name="2">
            <a:extLst xmlns:a="http://schemas.openxmlformats.org/drawingml/2006/main">
              <a:ext uri="{FF2B5EF4-FFF2-40B4-BE49-F238E27FC236}">
                <a16:creationId xmlns:a16="http://schemas.microsoft.com/office/drawing/2014/main" id="{62C27B12-0E21-4FE1-8B58-7D3F603A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0146" y="3250295"/>
            <a:ext cx="28749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1" name="Wintergreen">
            <a:extLst xmlns:a="http://schemas.openxmlformats.org/drawingml/2006/main">
              <a:ext uri="{FF2B5EF4-FFF2-40B4-BE49-F238E27FC236}">
                <a16:creationId xmlns:a16="http://schemas.microsoft.com/office/drawing/2014/main" id="{BE608910-0E33-40E3-BB91-2D91F188C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3254661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Wintergreen</a:t>
            </a:r>
          </a:p>
        </p:txBody>
      </p:sp>
      <p:sp>
        <p:nvSpPr>
          <p:cNvPr id="22" name="12">
            <a:extLst xmlns:a="http://schemas.openxmlformats.org/drawingml/2006/main">
              <a:ext uri="{FF2B5EF4-FFF2-40B4-BE49-F238E27FC236}">
                <a16:creationId xmlns:a16="http://schemas.microsoft.com/office/drawing/2014/main" id="{BA300407-3D0F-4654-8034-2101DE382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5959" y="3250184"/>
            <a:ext cx="32739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23" name="Classic Mint">
            <a:extLst xmlns:a="http://schemas.openxmlformats.org/drawingml/2006/main">
              <a:ext uri="{FF2B5EF4-FFF2-40B4-BE49-F238E27FC236}">
                <a16:creationId xmlns:a16="http://schemas.microsoft.com/office/drawing/2014/main" id="{95EFE6B6-32D4-4872-905B-571B37DB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3254772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Classic Mint</a:t>
            </a:r>
          </a:p>
        </p:txBody>
      </p:sp>
      <p:sp>
        <p:nvSpPr>
          <p:cNvPr id="24" name="3">
            <a:extLst xmlns:a="http://schemas.openxmlformats.org/drawingml/2006/main">
              <a:ext uri="{FF2B5EF4-FFF2-40B4-BE49-F238E27FC236}">
                <a16:creationId xmlns:a16="http://schemas.microsoft.com/office/drawing/2014/main" id="{1A911615-8439-45ED-A285-1188D1A36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261" y="3556667"/>
            <a:ext cx="28727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5" name="Juicy Gummy Candy">
            <a:extLst xmlns:a="http://schemas.openxmlformats.org/drawingml/2006/main">
              <a:ext uri="{FF2B5EF4-FFF2-40B4-BE49-F238E27FC236}">
                <a16:creationId xmlns:a16="http://schemas.microsoft.com/office/drawing/2014/main" id="{7B8C46CE-90C8-4782-9ABA-E8FA0467B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3559477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Juicy Gummy Candy</a:t>
            </a:r>
          </a:p>
        </p:txBody>
      </p:sp>
      <p:sp>
        <p:nvSpPr>
          <p:cNvPr id="26" name="13">
            <a:extLst xmlns:a="http://schemas.openxmlformats.org/drawingml/2006/main">
              <a:ext uri="{FF2B5EF4-FFF2-40B4-BE49-F238E27FC236}">
                <a16:creationId xmlns:a16="http://schemas.microsoft.com/office/drawing/2014/main" id="{3F1CDA4C-5727-4421-8DBB-D758BCBA3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7296" y="3556556"/>
            <a:ext cx="326723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27" name="Strawberry &amp; Kiwi">
            <a:extLst xmlns:a="http://schemas.openxmlformats.org/drawingml/2006/main">
              <a:ext uri="{FF2B5EF4-FFF2-40B4-BE49-F238E27FC236}">
                <a16:creationId xmlns:a16="http://schemas.microsoft.com/office/drawing/2014/main" id="{C2CF78AB-1C69-44CA-9900-311660AC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3559588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Strawberry &amp; Kiwi</a:t>
            </a:r>
          </a:p>
        </p:txBody>
      </p:sp>
      <p:sp>
        <p:nvSpPr>
          <p:cNvPr id="28" name="3">
            <a:extLst xmlns:a="http://schemas.openxmlformats.org/drawingml/2006/main">
              <a:ext uri="{FF2B5EF4-FFF2-40B4-BE49-F238E27FC236}">
                <a16:creationId xmlns:a16="http://schemas.microsoft.com/office/drawing/2014/main" id="{BB960C36-FA5C-4EDB-A546-E4739C6BC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0258" y="3556667"/>
            <a:ext cx="28727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9" name="Spearmint">
            <a:extLst xmlns:a="http://schemas.openxmlformats.org/drawingml/2006/main">
              <a:ext uri="{FF2B5EF4-FFF2-40B4-BE49-F238E27FC236}">
                <a16:creationId xmlns:a16="http://schemas.microsoft.com/office/drawing/2014/main" id="{CF1FB2FC-14BE-4485-9013-1F491213C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3559477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Spearmint</a:t>
            </a:r>
          </a:p>
        </p:txBody>
      </p:sp>
      <p:sp>
        <p:nvSpPr>
          <p:cNvPr id="30" name="13">
            <a:extLst xmlns:a="http://schemas.openxmlformats.org/drawingml/2006/main">
              <a:ext uri="{FF2B5EF4-FFF2-40B4-BE49-F238E27FC236}">
                <a16:creationId xmlns:a16="http://schemas.microsoft.com/office/drawing/2014/main" id="{32E8BA1B-77DD-40D4-B366-CC1A63965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6292" y="3556556"/>
            <a:ext cx="326723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31" name="Peppermint">
            <a:extLst xmlns:a="http://schemas.openxmlformats.org/drawingml/2006/main">
              <a:ext uri="{FF2B5EF4-FFF2-40B4-BE49-F238E27FC236}">
                <a16:creationId xmlns:a16="http://schemas.microsoft.com/office/drawing/2014/main" id="{B1405319-F21F-4246-914A-2EEA6AF7F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3559588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Peppermint</a:t>
            </a:r>
          </a:p>
        </p:txBody>
      </p:sp>
      <p:sp>
        <p:nvSpPr>
          <p:cNvPr id="32" name="4">
            <a:extLst xmlns:a="http://schemas.openxmlformats.org/drawingml/2006/main">
              <a:ext uri="{FF2B5EF4-FFF2-40B4-BE49-F238E27FC236}">
                <a16:creationId xmlns:a16="http://schemas.microsoft.com/office/drawing/2014/main" id="{7CFF8A50-E4AF-4829-ACAC-7F20F5467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039" y="3863038"/>
            <a:ext cx="28971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3" name="Bubblegum">
            <a:extLst xmlns:a="http://schemas.openxmlformats.org/drawingml/2006/main">
              <a:ext uri="{FF2B5EF4-FFF2-40B4-BE49-F238E27FC236}">
                <a16:creationId xmlns:a16="http://schemas.microsoft.com/office/drawing/2014/main" id="{92A87E98-068A-4963-BED9-16D32ED96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3864293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Bubblegum</a:t>
            </a:r>
          </a:p>
        </p:txBody>
      </p:sp>
      <p:sp>
        <p:nvSpPr>
          <p:cNvPr id="34" name="14">
            <a:extLst xmlns:a="http://schemas.openxmlformats.org/drawingml/2006/main">
              <a:ext uri="{FF2B5EF4-FFF2-40B4-BE49-F238E27FC236}">
                <a16:creationId xmlns:a16="http://schemas.microsoft.com/office/drawing/2014/main" id="{55E6F40F-46AB-4030-841E-F3DD4C54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74" y="3862927"/>
            <a:ext cx="329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5" name="Lemon &amp; Lime">
            <a:extLst xmlns:a="http://schemas.openxmlformats.org/drawingml/2006/main">
              <a:ext uri="{FF2B5EF4-FFF2-40B4-BE49-F238E27FC236}">
                <a16:creationId xmlns:a16="http://schemas.microsoft.com/office/drawing/2014/main" id="{4DE35645-1ADC-44E7-83CE-EB9B45A02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3864404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Lemon &amp; Lime</a:t>
            </a:r>
          </a:p>
        </p:txBody>
      </p:sp>
      <p:sp>
        <p:nvSpPr>
          <p:cNvPr id="36" name="4">
            <a:extLst xmlns:a="http://schemas.openxmlformats.org/drawingml/2006/main">
              <a:ext uri="{FF2B5EF4-FFF2-40B4-BE49-F238E27FC236}">
                <a16:creationId xmlns:a16="http://schemas.microsoft.com/office/drawing/2014/main" id="{9FCB63FC-6D8E-42F4-B674-511EE513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035" y="3863038"/>
            <a:ext cx="28971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7" name="Icy Green Mint">
            <a:extLst xmlns:a="http://schemas.openxmlformats.org/drawingml/2006/main">
              <a:ext uri="{FF2B5EF4-FFF2-40B4-BE49-F238E27FC236}">
                <a16:creationId xmlns:a16="http://schemas.microsoft.com/office/drawing/2014/main" id="{97549C00-B66D-472B-A36C-5E40B236E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3864293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Green Mint</a:t>
            </a:r>
          </a:p>
        </p:txBody>
      </p:sp>
      <p:sp>
        <p:nvSpPr>
          <p:cNvPr id="38" name="14">
            <a:extLst xmlns:a="http://schemas.openxmlformats.org/drawingml/2006/main">
              <a:ext uri="{FF2B5EF4-FFF2-40B4-BE49-F238E27FC236}">
                <a16:creationId xmlns:a16="http://schemas.microsoft.com/office/drawing/2014/main" id="{3A5C8C4A-E6F0-48C6-A2C8-B01981AF0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5070" y="3862927"/>
            <a:ext cx="329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9" name="Ice Mint">
            <a:extLst xmlns:a="http://schemas.openxmlformats.org/drawingml/2006/main">
              <a:ext uri="{FF2B5EF4-FFF2-40B4-BE49-F238E27FC236}">
                <a16:creationId xmlns:a16="http://schemas.microsoft.com/office/drawing/2014/main" id="{32F61DF1-FB7B-43E5-99AD-9AF4487EB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3864404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Ice Mint</a:t>
            </a:r>
          </a:p>
        </p:txBody>
      </p:sp>
      <p:sp>
        <p:nvSpPr>
          <p:cNvPr id="40" name="5">
            <a:extLst xmlns:a="http://schemas.openxmlformats.org/drawingml/2006/main">
              <a:ext uri="{FF2B5EF4-FFF2-40B4-BE49-F238E27FC236}">
                <a16:creationId xmlns:a16="http://schemas.microsoft.com/office/drawing/2014/main" id="{30F5A663-DA44-4AD5-A3E0-0F8C83B1D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373" y="4169410"/>
            <a:ext cx="285051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41" name="Cherry, Lemon &amp; Blue">
            <a:extLst xmlns:a="http://schemas.openxmlformats.org/drawingml/2006/main">
              <a:ext uri="{FF2B5EF4-FFF2-40B4-BE49-F238E27FC236}">
                <a16:creationId xmlns:a16="http://schemas.microsoft.com/office/drawing/2014/main" id="{3BB94392-A5B9-45CF-BA58-62FAC4CE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4169108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Cherry, Lemon &amp; Blue</a:t>
            </a:r>
          </a:p>
        </p:txBody>
      </p:sp>
      <p:sp>
        <p:nvSpPr>
          <p:cNvPr id="42" name="Raspberry">
            <a:extLst xmlns:a="http://schemas.openxmlformats.org/drawingml/2006/main">
              <a:ext uri="{FF2B5EF4-FFF2-40B4-BE49-F238E27FC236}">
                <a16:creationId xmlns:a16="http://schemas.microsoft.com/office/drawing/2014/main" id="{994BF07E-C291-472E-AAFB-383BDAB88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4285123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Raspberry</a:t>
            </a:r>
          </a:p>
        </p:txBody>
      </p:sp>
      <p:sp>
        <p:nvSpPr>
          <p:cNvPr id="43" name="15">
            <a:extLst xmlns:a="http://schemas.openxmlformats.org/drawingml/2006/main">
              <a:ext uri="{FF2B5EF4-FFF2-40B4-BE49-F238E27FC236}">
                <a16:creationId xmlns:a16="http://schemas.microsoft.com/office/drawing/2014/main" id="{74197C18-C6DE-4126-8A0A-EAB59AC6A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074" y="4169299"/>
            <a:ext cx="325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44" name="Blueberry, Lemon &amp; Mint">
            <a:extLst xmlns:a="http://schemas.openxmlformats.org/drawingml/2006/main">
              <a:ext uri="{FF2B5EF4-FFF2-40B4-BE49-F238E27FC236}">
                <a16:creationId xmlns:a16="http://schemas.microsoft.com/office/drawing/2014/main" id="{5D5D9121-B1BA-4087-BB0B-5910463E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4169220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Blueberry, Lemon &amp; Mint</a:t>
            </a:r>
          </a:p>
        </p:txBody>
      </p:sp>
      <p:sp>
        <p:nvSpPr>
          <p:cNvPr id="45" name="5">
            <a:extLst xmlns:a="http://schemas.openxmlformats.org/drawingml/2006/main">
              <a:ext uri="{FF2B5EF4-FFF2-40B4-BE49-F238E27FC236}">
                <a16:creationId xmlns:a16="http://schemas.microsoft.com/office/drawing/2014/main" id="{11E3830A-D9D5-4DB1-9FD5-C8615B6CF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1369" y="4169410"/>
            <a:ext cx="285051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46" name="Vanilla">
            <a:extLst xmlns:a="http://schemas.openxmlformats.org/drawingml/2006/main">
              <a:ext uri="{FF2B5EF4-FFF2-40B4-BE49-F238E27FC236}">
                <a16:creationId xmlns:a16="http://schemas.microsoft.com/office/drawing/2014/main" id="{2CE41EC1-2C03-499D-ADBC-F3E5BBCC4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4169108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Vanilla</a:t>
            </a:r>
          </a:p>
        </p:txBody>
      </p:sp>
      <p:sp>
        <p:nvSpPr>
          <p:cNvPr id="47" name="15">
            <a:extLst xmlns:a="http://schemas.openxmlformats.org/drawingml/2006/main">
              <a:ext uri="{FF2B5EF4-FFF2-40B4-BE49-F238E27FC236}">
                <a16:creationId xmlns:a16="http://schemas.microsoft.com/office/drawing/2014/main" id="{F28502B3-8F0A-4DBD-84BB-F06CB3A8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070" y="4169299"/>
            <a:ext cx="325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48" name="Herbal Mint">
            <a:extLst xmlns:a="http://schemas.openxmlformats.org/drawingml/2006/main">
              <a:ext uri="{FF2B5EF4-FFF2-40B4-BE49-F238E27FC236}">
                <a16:creationId xmlns:a16="http://schemas.microsoft.com/office/drawing/2014/main" id="{3D20146B-BA90-4152-90E3-003F5FB55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4169220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Herbal Mint</a:t>
            </a:r>
          </a:p>
        </p:txBody>
      </p:sp>
      <p:sp>
        <p:nvSpPr>
          <p:cNvPr id="49" name="6">
            <a:extLst xmlns:a="http://schemas.openxmlformats.org/drawingml/2006/main">
              <a:ext uri="{FF2B5EF4-FFF2-40B4-BE49-F238E27FC236}">
                <a16:creationId xmlns:a16="http://schemas.microsoft.com/office/drawing/2014/main" id="{44FECE27-322D-45EB-B4FD-7151C4833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928" y="4475782"/>
            <a:ext cx="28382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0" name="Fruit Hard Candy">
            <a:extLst xmlns:a="http://schemas.openxmlformats.org/drawingml/2006/main">
              <a:ext uri="{FF2B5EF4-FFF2-40B4-BE49-F238E27FC236}">
                <a16:creationId xmlns:a16="http://schemas.microsoft.com/office/drawing/2014/main" id="{C256E446-D657-409D-A065-41B73AF4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4473924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Fruit Hard Candy</a:t>
            </a:r>
          </a:p>
        </p:txBody>
      </p:sp>
      <p:sp>
        <p:nvSpPr>
          <p:cNvPr id="51" name="16">
            <a:extLst xmlns:a="http://schemas.openxmlformats.org/drawingml/2006/main">
              <a:ext uri="{FF2B5EF4-FFF2-40B4-BE49-F238E27FC236}">
                <a16:creationId xmlns:a16="http://schemas.microsoft.com/office/drawing/2014/main" id="{289A5D4D-6A84-40D6-9711-F9256E757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407" y="4475671"/>
            <a:ext cx="32461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2" name="Watermelon, Strawberry &amp;">
            <a:extLst xmlns:a="http://schemas.openxmlformats.org/drawingml/2006/main">
              <a:ext uri="{FF2B5EF4-FFF2-40B4-BE49-F238E27FC236}">
                <a16:creationId xmlns:a16="http://schemas.microsoft.com/office/drawing/2014/main" id="{7E3BDCB2-7A1B-4A48-B603-510713589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4474035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Watermelon, Strawberry &amp;</a:t>
            </a:r>
          </a:p>
        </p:txBody>
      </p:sp>
      <p:sp>
        <p:nvSpPr>
          <p:cNvPr id="53" name="Mint">
            <a:extLst xmlns:a="http://schemas.openxmlformats.org/drawingml/2006/main">
              <a:ext uri="{FF2B5EF4-FFF2-40B4-BE49-F238E27FC236}">
                <a16:creationId xmlns:a16="http://schemas.microsoft.com/office/drawing/2014/main" id="{CD1A0869-8424-4064-898E-A8342C795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4590050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Mint</a:t>
            </a:r>
          </a:p>
        </p:txBody>
      </p:sp>
      <p:sp>
        <p:nvSpPr>
          <p:cNvPr id="54" name="6">
            <a:extLst xmlns:a="http://schemas.openxmlformats.org/drawingml/2006/main">
              <a:ext uri="{FF2B5EF4-FFF2-40B4-BE49-F238E27FC236}">
                <a16:creationId xmlns:a16="http://schemas.microsoft.com/office/drawing/2014/main" id="{2519E56E-A17F-44C4-B6F6-60071F985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1924" y="4475782"/>
            <a:ext cx="28382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5" name="Spicy Cool Mint">
            <a:extLst xmlns:a="http://schemas.openxmlformats.org/drawingml/2006/main">
              <a:ext uri="{FF2B5EF4-FFF2-40B4-BE49-F238E27FC236}">
                <a16:creationId xmlns:a16="http://schemas.microsoft.com/office/drawing/2014/main" id="{6D36FC31-7234-42D3-9CCB-D4E9F5A9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4473924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Spicy Cool Mint</a:t>
            </a:r>
          </a:p>
        </p:txBody>
      </p:sp>
      <p:sp>
        <p:nvSpPr>
          <p:cNvPr id="56" name="16">
            <a:extLst xmlns:a="http://schemas.openxmlformats.org/drawingml/2006/main">
              <a:ext uri="{FF2B5EF4-FFF2-40B4-BE49-F238E27FC236}">
                <a16:creationId xmlns:a16="http://schemas.microsoft.com/office/drawing/2014/main" id="{430C41D1-AECC-47FA-8462-E978DE3E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404" y="4475671"/>
            <a:ext cx="32461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7" name="Chewing Gum Mint">
            <a:extLst xmlns:a="http://schemas.openxmlformats.org/drawingml/2006/main">
              <a:ext uri="{FF2B5EF4-FFF2-40B4-BE49-F238E27FC236}">
                <a16:creationId xmlns:a16="http://schemas.microsoft.com/office/drawing/2014/main" id="{0E473430-0BA4-4781-B46A-B2EA321C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4474035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Chewing Gum Mint</a:t>
            </a:r>
          </a:p>
        </p:txBody>
      </p:sp>
      <p:sp>
        <p:nvSpPr>
          <p:cNvPr id="58" name="7">
            <a:extLst xmlns:a="http://schemas.openxmlformats.org/drawingml/2006/main">
              <a:ext uri="{FF2B5EF4-FFF2-40B4-BE49-F238E27FC236}">
                <a16:creationId xmlns:a16="http://schemas.microsoft.com/office/drawing/2014/main" id="{0E5B9BA6-0747-49EE-91EE-51307491F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039" y="4782153"/>
            <a:ext cx="28371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9" name="Strawberry &amp; Watermelon">
            <a:extLst xmlns:a="http://schemas.openxmlformats.org/drawingml/2006/main">
              <a:ext uri="{FF2B5EF4-FFF2-40B4-BE49-F238E27FC236}">
                <a16:creationId xmlns:a16="http://schemas.microsoft.com/office/drawing/2014/main" id="{BB990AF7-5061-4F46-911F-FECA85268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4778740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Strawberry &amp; Watermelon</a:t>
            </a:r>
          </a:p>
        </p:txBody>
      </p:sp>
      <p:sp>
        <p:nvSpPr>
          <p:cNvPr id="60" name="17">
            <a:extLst xmlns:a="http://schemas.openxmlformats.org/drawingml/2006/main">
              <a:ext uri="{FF2B5EF4-FFF2-40B4-BE49-F238E27FC236}">
                <a16:creationId xmlns:a16="http://schemas.microsoft.com/office/drawing/2014/main" id="{DBEE7818-A151-4BDF-8608-E1FC96676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9963" y="4782042"/>
            <a:ext cx="32161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61" name="Peach, Pineapple &amp; Mint">
            <a:extLst xmlns:a="http://schemas.openxmlformats.org/drawingml/2006/main">
              <a:ext uri="{FF2B5EF4-FFF2-40B4-BE49-F238E27FC236}">
                <a16:creationId xmlns:a16="http://schemas.microsoft.com/office/drawing/2014/main" id="{ED135C65-D5D0-4038-BADF-094C8B06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4778851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Peach, Pineapple &amp; Mint</a:t>
            </a:r>
          </a:p>
        </p:txBody>
      </p:sp>
      <p:sp>
        <p:nvSpPr>
          <p:cNvPr id="62" name="7">
            <a:extLst xmlns:a="http://schemas.openxmlformats.org/drawingml/2006/main">
              <a:ext uri="{FF2B5EF4-FFF2-40B4-BE49-F238E27FC236}">
                <a16:creationId xmlns:a16="http://schemas.microsoft.com/office/drawing/2014/main" id="{4154C6D2-9186-426E-8C30-4C7F4006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2036" y="4782153"/>
            <a:ext cx="28371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63" name="Herbal Mint">
            <a:extLst xmlns:a="http://schemas.openxmlformats.org/drawingml/2006/main">
              <a:ext uri="{FF2B5EF4-FFF2-40B4-BE49-F238E27FC236}">
                <a16:creationId xmlns:a16="http://schemas.microsoft.com/office/drawing/2014/main" id="{3BE53B3B-BA0A-4401-A3FD-3E83DEFB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4778740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Herbal Mint</a:t>
            </a:r>
          </a:p>
        </p:txBody>
      </p:sp>
      <p:sp>
        <p:nvSpPr>
          <p:cNvPr id="64" name="17">
            <a:extLst xmlns:a="http://schemas.openxmlformats.org/drawingml/2006/main">
              <a:ext uri="{FF2B5EF4-FFF2-40B4-BE49-F238E27FC236}">
                <a16:creationId xmlns:a16="http://schemas.microsoft.com/office/drawing/2014/main" id="{E34AB9D3-DBF3-46A4-AD42-93FEE118D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8959" y="4782042"/>
            <a:ext cx="32161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65" name="Extra Cool Mint">
            <a:extLst xmlns:a="http://schemas.openxmlformats.org/drawingml/2006/main">
              <a:ext uri="{FF2B5EF4-FFF2-40B4-BE49-F238E27FC236}">
                <a16:creationId xmlns:a16="http://schemas.microsoft.com/office/drawing/2014/main" id="{C9C7F7EA-ED6C-4997-B83C-14CFCAAD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4778851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Extra Cool Mint</a:t>
            </a:r>
          </a:p>
        </p:txBody>
      </p:sp>
      <p:sp>
        <p:nvSpPr>
          <p:cNvPr id="66" name="8">
            <a:extLst xmlns:a="http://schemas.openxmlformats.org/drawingml/2006/main">
              <a:ext uri="{FF2B5EF4-FFF2-40B4-BE49-F238E27FC236}">
                <a16:creationId xmlns:a16="http://schemas.microsoft.com/office/drawing/2014/main" id="{26B8CC68-B825-49A3-8B74-DB3DA1147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261" y="5088525"/>
            <a:ext cx="28727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67" name="Raspberry &amp; Lemon">
            <a:extLst xmlns:a="http://schemas.openxmlformats.org/drawingml/2006/main">
              <a:ext uri="{FF2B5EF4-FFF2-40B4-BE49-F238E27FC236}">
                <a16:creationId xmlns:a16="http://schemas.microsoft.com/office/drawing/2014/main" id="{C2370840-152D-4525-87C6-030E4794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5083556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Raspberry &amp; Lemon</a:t>
            </a:r>
          </a:p>
        </p:txBody>
      </p:sp>
      <p:sp>
        <p:nvSpPr>
          <p:cNvPr id="68" name="18">
            <a:extLst xmlns:a="http://schemas.openxmlformats.org/drawingml/2006/main">
              <a:ext uri="{FF2B5EF4-FFF2-40B4-BE49-F238E27FC236}">
                <a16:creationId xmlns:a16="http://schemas.microsoft.com/office/drawing/2014/main" id="{15524FE7-B954-4495-B422-1AC3AE13B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741" y="5088414"/>
            <a:ext cx="32794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69" name="Raspberry Lemonade &amp; Mint">
            <a:extLst xmlns:a="http://schemas.openxmlformats.org/drawingml/2006/main">
              <a:ext uri="{FF2B5EF4-FFF2-40B4-BE49-F238E27FC236}">
                <a16:creationId xmlns:a16="http://schemas.microsoft.com/office/drawing/2014/main" id="{E7D49671-C28E-4276-87DC-4C75C566F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5083667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Raspberry Lemonade &amp; Mint</a:t>
            </a:r>
          </a:p>
        </p:txBody>
      </p:sp>
      <p:sp>
        <p:nvSpPr>
          <p:cNvPr id="70" name="8">
            <a:extLst xmlns:a="http://schemas.openxmlformats.org/drawingml/2006/main">
              <a:ext uri="{FF2B5EF4-FFF2-40B4-BE49-F238E27FC236}">
                <a16:creationId xmlns:a16="http://schemas.microsoft.com/office/drawing/2014/main" id="{56ECE4EA-0FD0-4914-8F5F-3095928D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0258" y="5088525"/>
            <a:ext cx="28727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71" name="Fresh Mint">
            <a:extLst xmlns:a="http://schemas.openxmlformats.org/drawingml/2006/main">
              <a:ext uri="{FF2B5EF4-FFF2-40B4-BE49-F238E27FC236}">
                <a16:creationId xmlns:a16="http://schemas.microsoft.com/office/drawing/2014/main" id="{434DC616-4FE1-4EBF-ABBC-D80BD94D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5083556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Fresh Mint</a:t>
            </a:r>
          </a:p>
        </p:txBody>
      </p:sp>
      <p:sp>
        <p:nvSpPr>
          <p:cNvPr id="72" name="18">
            <a:extLst xmlns:a="http://schemas.openxmlformats.org/drawingml/2006/main">
              <a:ext uri="{FF2B5EF4-FFF2-40B4-BE49-F238E27FC236}">
                <a16:creationId xmlns:a16="http://schemas.microsoft.com/office/drawing/2014/main" id="{2195EC7A-1CCB-49F3-A2C2-EE46766B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5737" y="5088414"/>
            <a:ext cx="32794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73" name="Licorice">
            <a:extLst xmlns:a="http://schemas.openxmlformats.org/drawingml/2006/main">
              <a:ext uri="{FF2B5EF4-FFF2-40B4-BE49-F238E27FC236}">
                <a16:creationId xmlns:a16="http://schemas.microsoft.com/office/drawing/2014/main" id="{F07CB78F-AF69-426A-9D4C-9929C51CF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5083667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Licorice</a:t>
            </a:r>
          </a:p>
        </p:txBody>
      </p:sp>
      <p:sp>
        <p:nvSpPr>
          <p:cNvPr id="74" name="9">
            <a:extLst xmlns:a="http://schemas.openxmlformats.org/drawingml/2006/main">
              <a:ext uri="{FF2B5EF4-FFF2-40B4-BE49-F238E27FC236}">
                <a16:creationId xmlns:a16="http://schemas.microsoft.com/office/drawing/2014/main" id="{F66B97F4-4821-4000-B8FC-A6CD95283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039" y="5394897"/>
            <a:ext cx="28382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75" name="Acai &amp; Strawberry">
            <a:extLst xmlns:a="http://schemas.openxmlformats.org/drawingml/2006/main">
              <a:ext uri="{FF2B5EF4-FFF2-40B4-BE49-F238E27FC236}">
                <a16:creationId xmlns:a16="http://schemas.microsoft.com/office/drawing/2014/main" id="{F256FB73-9828-46B8-A7C9-487DA662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5388372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Acai &amp; Strawberry</a:t>
            </a:r>
          </a:p>
        </p:txBody>
      </p:sp>
      <p:sp>
        <p:nvSpPr>
          <p:cNvPr id="76" name="19">
            <a:extLst xmlns:a="http://schemas.openxmlformats.org/drawingml/2006/main">
              <a:ext uri="{FF2B5EF4-FFF2-40B4-BE49-F238E27FC236}">
                <a16:creationId xmlns:a16="http://schemas.microsoft.com/office/drawing/2014/main" id="{E64B01AE-8D24-4A88-A03C-C1441377C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630" y="5394785"/>
            <a:ext cx="324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77" name="Mango, Strawberry &amp; Mint">
            <a:extLst xmlns:a="http://schemas.openxmlformats.org/drawingml/2006/main">
              <a:ext uri="{FF2B5EF4-FFF2-40B4-BE49-F238E27FC236}">
                <a16:creationId xmlns:a16="http://schemas.microsoft.com/office/drawing/2014/main" id="{DA29FD04-5A7D-467D-BC9A-17CF0E25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5388483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Mango, Strawberry &amp; Mint</a:t>
            </a:r>
          </a:p>
        </p:txBody>
      </p:sp>
      <p:sp>
        <p:nvSpPr>
          <p:cNvPr id="78" name="9">
            <a:extLst xmlns:a="http://schemas.openxmlformats.org/drawingml/2006/main">
              <a:ext uri="{FF2B5EF4-FFF2-40B4-BE49-F238E27FC236}">
                <a16:creationId xmlns:a16="http://schemas.microsoft.com/office/drawing/2014/main" id="{55369351-09D3-41B4-92D5-01355B176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2036" y="5394897"/>
            <a:ext cx="28382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79" name="Menthol">
            <a:extLst xmlns:a="http://schemas.openxmlformats.org/drawingml/2006/main">
              <a:ext uri="{FF2B5EF4-FFF2-40B4-BE49-F238E27FC236}">
                <a16:creationId xmlns:a16="http://schemas.microsoft.com/office/drawing/2014/main" id="{1D346A2D-A2D8-4176-969E-4F7C4C6B9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5388372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Menthol</a:t>
            </a:r>
          </a:p>
        </p:txBody>
      </p:sp>
      <p:sp>
        <p:nvSpPr>
          <p:cNvPr id="80" name="19">
            <a:extLst xmlns:a="http://schemas.openxmlformats.org/drawingml/2006/main">
              <a:ext uri="{FF2B5EF4-FFF2-40B4-BE49-F238E27FC236}">
                <a16:creationId xmlns:a16="http://schemas.microsoft.com/office/drawing/2014/main" id="{F73A6FA0-34D1-4AEE-9856-FD72A3FF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626" y="5394785"/>
            <a:ext cx="324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81" name="Extra Cool Mint">
            <a:extLst xmlns:a="http://schemas.openxmlformats.org/drawingml/2006/main">
              <a:ext uri="{FF2B5EF4-FFF2-40B4-BE49-F238E27FC236}">
                <a16:creationId xmlns:a16="http://schemas.microsoft.com/office/drawing/2014/main" id="{6A501DFC-5ACC-4719-A67F-D1997ED3C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5388483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Extra Cool Mint</a:t>
            </a:r>
          </a:p>
        </p:txBody>
      </p:sp>
      <p:sp>
        <p:nvSpPr>
          <p:cNvPr id="82" name="10">
            <a:extLst xmlns:a="http://schemas.openxmlformats.org/drawingml/2006/main">
              <a:ext uri="{FF2B5EF4-FFF2-40B4-BE49-F238E27FC236}">
                <a16:creationId xmlns:a16="http://schemas.microsoft.com/office/drawing/2014/main" id="{916A6171-588D-4765-BD4E-1DB83C2F8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92" y="5701268"/>
            <a:ext cx="3268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83" name="Cherry &amp; Lemon">
            <a:extLst xmlns:a="http://schemas.openxmlformats.org/drawingml/2006/main">
              <a:ext uri="{FF2B5EF4-FFF2-40B4-BE49-F238E27FC236}">
                <a16:creationId xmlns:a16="http://schemas.microsoft.com/office/drawing/2014/main" id="{A00F7C07-9FE9-4C74-B0A4-515D00518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72" y="5693188"/>
            <a:ext cx="1404453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Cherry &amp; Lemon</a:t>
            </a:r>
          </a:p>
        </p:txBody>
      </p:sp>
      <p:sp>
        <p:nvSpPr>
          <p:cNvPr id="84" name="20">
            <a:extLst xmlns:a="http://schemas.openxmlformats.org/drawingml/2006/main">
              <a:ext uri="{FF2B5EF4-FFF2-40B4-BE49-F238E27FC236}">
                <a16:creationId xmlns:a16="http://schemas.microsoft.com/office/drawing/2014/main" id="{BC776E0C-9D6C-45BA-93EF-5A3902197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7184" y="5701157"/>
            <a:ext cx="34705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85" name="Pineapple &amp; Coconut">
            <a:extLst xmlns:a="http://schemas.openxmlformats.org/drawingml/2006/main">
              <a:ext uri="{FF2B5EF4-FFF2-40B4-BE49-F238E27FC236}">
                <a16:creationId xmlns:a16="http://schemas.microsoft.com/office/drawing/2014/main" id="{A0EA07C5-A01A-4C61-AB48-76F197722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41" y="5693299"/>
            <a:ext cx="1449634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Pineapple &amp; Coconut</a:t>
            </a:r>
          </a:p>
        </p:txBody>
      </p:sp>
      <p:sp>
        <p:nvSpPr>
          <p:cNvPr id="86" name="10">
            <a:extLst xmlns:a="http://schemas.openxmlformats.org/drawingml/2006/main">
              <a:ext uri="{FF2B5EF4-FFF2-40B4-BE49-F238E27FC236}">
                <a16:creationId xmlns:a16="http://schemas.microsoft.com/office/drawing/2014/main" id="{06562E74-0A12-49CC-9159-1484456B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588" y="5701268"/>
            <a:ext cx="3268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87" name="Crystal Mint">
            <a:extLst xmlns:a="http://schemas.openxmlformats.org/drawingml/2006/main">
              <a:ext uri="{FF2B5EF4-FFF2-40B4-BE49-F238E27FC236}">
                <a16:creationId xmlns:a16="http://schemas.microsoft.com/office/drawing/2014/main" id="{4F859AE4-1992-47E4-BDB9-0394D2886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0068" y="5693188"/>
            <a:ext cx="140648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Crystal Mint</a:t>
            </a:r>
          </a:p>
        </p:txBody>
      </p:sp>
      <p:sp>
        <p:nvSpPr>
          <p:cNvPr id="88" name="20">
            <a:extLst xmlns:a="http://schemas.openxmlformats.org/drawingml/2006/main">
              <a:ext uri="{FF2B5EF4-FFF2-40B4-BE49-F238E27FC236}">
                <a16:creationId xmlns:a16="http://schemas.microsoft.com/office/drawing/2014/main" id="{AB95044A-D778-4A8C-8D00-F1B163330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6180" y="5701157"/>
            <a:ext cx="34705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89" name="Strong Mint">
            <a:extLst xmlns:a="http://schemas.openxmlformats.org/drawingml/2006/main">
              <a:ext uri="{FF2B5EF4-FFF2-40B4-BE49-F238E27FC236}">
                <a16:creationId xmlns:a16="http://schemas.microsoft.com/office/drawing/2014/main" id="{998C3AC1-F1DC-4AB0-AF8A-014CA064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9438" y="5693299"/>
            <a:ext cx="1432612" cy="1303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7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87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Strong Mint</a:t>
            </a:r>
          </a:p>
        </p:txBody>
      </p:sp>
      <p:sp>
        <p:nvSpPr>
          <p:cNvPr id="90" name="Additional flavors can be customized on request.">
            <a:extLst xmlns:a="http://schemas.openxmlformats.org/drawingml/2006/main">
              <a:ext uri="{FF2B5EF4-FFF2-40B4-BE49-F238E27FC236}">
                <a16:creationId xmlns:a16="http://schemas.microsoft.com/office/drawing/2014/main" id="{C97EB39F-88F7-4406-B97F-76DF5B6CA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391275"/>
            <a:ext cx="10001250" cy="157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Additional flavors can be customized on request.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36D27B73-E3B5-44CC-8FE8-BA65126FC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5ADCF4DB-20D0-408A-AE00-EADA03B7D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855DBA8D-56A9-43B1-BDFE-0D32EF3F17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128cbe7a234a9e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94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FE6179BB-F4D3-4298-9091-F6C258795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95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EE6F9A05-3E55-4527-A0F3-D0E1D8813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96" name="28">
            <a:extLst xmlns:a="http://schemas.openxmlformats.org/drawingml/2006/main">
              <a:ext uri="{FF2B5EF4-FFF2-40B4-BE49-F238E27FC236}">
                <a16:creationId xmlns:a16="http://schemas.microsoft.com/office/drawing/2014/main" id="{E6A75E2E-F8E9-45A6-B476-9F5886D26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97513975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BEE7F137-42B3-48AB-9B67-43EC67BD57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6a36692d5648fd"/>
          <a:stretch xmlns:a="http://schemas.openxmlformats.org/drawingml/2006/main"/>
        </p:blipFill>
        <p:spPr>
          <a:xfrm xmlns:a="http://schemas.openxmlformats.org/drawingml/2006/main">
            <a:off x="0" y="670"/>
            <a:ext cx="12192000" cy="6856661"/>
          </a:xfrm>
          <a:prstGeom xmlns:a="http://schemas.openxmlformats.org/drawingml/2006/main" prst="rect">
            <a:avLst/>
          </a:prstGeom>
        </p:spPr>
      </p:pic>
      <p:sp>
        <p:nvSpPr>
          <p:cNvPr id="2" name="Flavor Customization">
            <a:extLst xmlns:a="http://schemas.openxmlformats.org/drawingml/2006/main">
              <a:ext uri="{FF2B5EF4-FFF2-40B4-BE49-F238E27FC236}">
                <a16:creationId xmlns:a16="http://schemas.microsoft.com/office/drawing/2014/main" id="{8B85CDE7-873B-41DD-BCCC-AD82D15CA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704850"/>
            <a:ext cx="110966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525" b="1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2374E"/>
                </a:solidFill>
                <a:latin typeface="Arial"/>
                <a:ea typeface="Arial"/>
                <a:cs typeface="Arial"/>
              </a:rPr>
              <a:t>Flavor Customization</a:t>
            </a:r>
          </a:p>
        </p:txBody>
      </p:sp>
      <p:sp>
        <p:nvSpPr>
          <p:cNvPr id="3" name="A broad selection for different markets, brand position">
            <a:extLst xmlns:a="http://schemas.openxmlformats.org/drawingml/2006/main">
              <a:ext uri="{FF2B5EF4-FFF2-40B4-BE49-F238E27FC236}">
                <a16:creationId xmlns:a16="http://schemas.microsoft.com/office/drawing/2014/main" id="{6D9C2BD1-A4AB-4A26-BCE3-4A6FF6F7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543050"/>
            <a:ext cx="78105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 broad selection for different markets, brand positions and consumers, with custom flavor profiles available for each</a:t>
            </a:r>
          </a:p>
        </p:txBody>
      </p:sp>
      <p:sp>
        <p:nvSpPr>
          <p:cNvPr id="4" name="project.">
            <a:extLst xmlns:a="http://schemas.openxmlformats.org/drawingml/2006/main">
              <a:ext uri="{FF2B5EF4-FFF2-40B4-BE49-F238E27FC236}">
                <a16:creationId xmlns:a16="http://schemas.microsoft.com/office/drawing/2014/main" id="{92B0F176-D42A-4116-B8C3-EB8104F3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727597"/>
            <a:ext cx="7810500" cy="1742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63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163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project.</a:t>
            </a:r>
          </a:p>
        </p:txBody>
      </p:sp>
      <p:sp>
        <p:nvSpPr>
          <p:cNvPr id="5" name="Fruit Flavors">
            <a:extLst xmlns:a="http://schemas.openxmlformats.org/drawingml/2006/main">
              <a:ext uri="{FF2B5EF4-FFF2-40B4-BE49-F238E27FC236}">
                <a16:creationId xmlns:a16="http://schemas.microsoft.com/office/drawing/2014/main" id="{6C4D12B1-9F0D-4C1F-8C79-DD3EADA17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128" y="2482548"/>
            <a:ext cx="3238500" cy="21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E89459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E89459"/>
                </a:solidFill>
                <a:latin typeface="Arial"/>
                <a:ea typeface="Arial"/>
                <a:cs typeface="Arial"/>
              </a:rPr>
              <a:t>Fruit Flavors</a:t>
            </a:r>
          </a:p>
        </p:txBody>
      </p:sp>
      <p:sp>
        <p:nvSpPr>
          <p:cNvPr id="6" name="1">
            <a:extLst xmlns:a="http://schemas.openxmlformats.org/drawingml/2006/main">
              <a:ext uri="{FF2B5EF4-FFF2-40B4-BE49-F238E27FC236}">
                <a16:creationId xmlns:a16="http://schemas.microsoft.com/office/drawing/2014/main" id="{3BE580BC-ED64-4AF1-8B30-487CD00C1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582" y="2943924"/>
            <a:ext cx="26649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Icy Citrus">
            <a:extLst xmlns:a="http://schemas.openxmlformats.org/drawingml/2006/main">
              <a:ext uri="{FF2B5EF4-FFF2-40B4-BE49-F238E27FC236}">
                <a16:creationId xmlns:a16="http://schemas.microsoft.com/office/drawing/2014/main" id="{EFED5913-02BC-43C6-9113-201C06F7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2949845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Citrus</a:t>
            </a:r>
          </a:p>
        </p:txBody>
      </p:sp>
      <p:sp>
        <p:nvSpPr>
          <p:cNvPr id="8" name="11">
            <a:extLst xmlns:a="http://schemas.openxmlformats.org/drawingml/2006/main">
              <a:ext uri="{FF2B5EF4-FFF2-40B4-BE49-F238E27FC236}">
                <a16:creationId xmlns:a16="http://schemas.microsoft.com/office/drawing/2014/main" id="{CC527056-5BD9-4F40-BC42-F46685B7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394" y="2943812"/>
            <a:ext cx="30638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9" name="Blueberry">
            <a:extLst xmlns:a="http://schemas.openxmlformats.org/drawingml/2006/main">
              <a:ext uri="{FF2B5EF4-FFF2-40B4-BE49-F238E27FC236}">
                <a16:creationId xmlns:a16="http://schemas.microsoft.com/office/drawing/2014/main" id="{FF781248-DDD6-4BAD-900E-19CC18D00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2949956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Blueberry</a:t>
            </a:r>
          </a:p>
        </p:txBody>
      </p:sp>
      <p:sp>
        <p:nvSpPr>
          <p:cNvPr id="10" name="21">
            <a:extLst xmlns:a="http://schemas.openxmlformats.org/drawingml/2006/main">
              <a:ext uri="{FF2B5EF4-FFF2-40B4-BE49-F238E27FC236}">
                <a16:creationId xmlns:a16="http://schemas.microsoft.com/office/drawing/2014/main" id="{7F868E86-5B8A-4613-A0FA-17D426DD6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4761" y="2943924"/>
            <a:ext cx="32539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11" name="Banana">
            <a:extLst xmlns:a="http://schemas.openxmlformats.org/drawingml/2006/main">
              <a:ext uri="{FF2B5EF4-FFF2-40B4-BE49-F238E27FC236}">
                <a16:creationId xmlns:a16="http://schemas.microsoft.com/office/drawing/2014/main" id="{DBB9D648-102A-41FA-B954-A9A94CBF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2949845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Banana</a:t>
            </a:r>
          </a:p>
        </p:txBody>
      </p:sp>
      <p:sp>
        <p:nvSpPr>
          <p:cNvPr id="12" name="31">
            <a:extLst xmlns:a="http://schemas.openxmlformats.org/drawingml/2006/main">
              <a:ext uri="{FF2B5EF4-FFF2-40B4-BE49-F238E27FC236}">
                <a16:creationId xmlns:a16="http://schemas.microsoft.com/office/drawing/2014/main" id="{826231D1-E4B7-454D-BAC1-0F1205472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0465" y="2943812"/>
            <a:ext cx="32516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13" name="Icy Peach">
            <a:extLst xmlns:a="http://schemas.openxmlformats.org/drawingml/2006/main">
              <a:ext uri="{FF2B5EF4-FFF2-40B4-BE49-F238E27FC236}">
                <a16:creationId xmlns:a16="http://schemas.microsoft.com/office/drawing/2014/main" id="{A7934674-0A5A-4D9E-8CA4-A709D7016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2949956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Peach</a:t>
            </a:r>
          </a:p>
        </p:txBody>
      </p:sp>
      <p:sp>
        <p:nvSpPr>
          <p:cNvPr id="14" name="2">
            <a:extLst xmlns:a="http://schemas.openxmlformats.org/drawingml/2006/main">
              <a:ext uri="{FF2B5EF4-FFF2-40B4-BE49-F238E27FC236}">
                <a16:creationId xmlns:a16="http://schemas.microsoft.com/office/drawing/2014/main" id="{9670E438-2008-41E8-9E32-A9F8DEA8C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136" y="3250295"/>
            <a:ext cx="28749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Tropical Fruit">
            <a:extLst xmlns:a="http://schemas.openxmlformats.org/drawingml/2006/main">
              <a:ext uri="{FF2B5EF4-FFF2-40B4-BE49-F238E27FC236}">
                <a16:creationId xmlns:a16="http://schemas.microsoft.com/office/drawing/2014/main" id="{3A12B158-DB54-4950-9645-64AEAC564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3254661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Tropical Fruit</a:t>
            </a:r>
          </a:p>
        </p:txBody>
      </p:sp>
      <p:sp>
        <p:nvSpPr>
          <p:cNvPr id="16" name="12">
            <a:extLst xmlns:a="http://schemas.openxmlformats.org/drawingml/2006/main">
              <a:ext uri="{FF2B5EF4-FFF2-40B4-BE49-F238E27FC236}">
                <a16:creationId xmlns:a16="http://schemas.microsoft.com/office/drawing/2014/main" id="{9011838E-9AD9-41B5-94F1-7148A0FEB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949" y="3250184"/>
            <a:ext cx="32739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7" name="Cantaloupe">
            <a:extLst xmlns:a="http://schemas.openxmlformats.org/drawingml/2006/main">
              <a:ext uri="{FF2B5EF4-FFF2-40B4-BE49-F238E27FC236}">
                <a16:creationId xmlns:a16="http://schemas.microsoft.com/office/drawing/2014/main" id="{BC51BCDE-2CCE-4E2F-9ADB-5269B806D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3254772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Cantaloupe</a:t>
            </a:r>
          </a:p>
        </p:txBody>
      </p:sp>
      <p:sp>
        <p:nvSpPr>
          <p:cNvPr id="18" name="22">
            <a:extLst xmlns:a="http://schemas.openxmlformats.org/drawingml/2006/main">
              <a:ext uri="{FF2B5EF4-FFF2-40B4-BE49-F238E27FC236}">
                <a16:creationId xmlns:a16="http://schemas.microsoft.com/office/drawing/2014/main" id="{B9CFFD38-EA5A-4E5C-A1EF-788AD116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4315" y="3250295"/>
            <a:ext cx="34639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19" name="Icy Watermelon">
            <a:extLst xmlns:a="http://schemas.openxmlformats.org/drawingml/2006/main">
              <a:ext uri="{FF2B5EF4-FFF2-40B4-BE49-F238E27FC236}">
                <a16:creationId xmlns:a16="http://schemas.microsoft.com/office/drawing/2014/main" id="{1203E31C-035C-4272-87E2-3DDF325F5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3254661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Watermelon</a:t>
            </a:r>
          </a:p>
        </p:txBody>
      </p:sp>
      <p:sp>
        <p:nvSpPr>
          <p:cNvPr id="20" name="32">
            <a:extLst xmlns:a="http://schemas.openxmlformats.org/drawingml/2006/main">
              <a:ext uri="{FF2B5EF4-FFF2-40B4-BE49-F238E27FC236}">
                <a16:creationId xmlns:a16="http://schemas.microsoft.com/office/drawing/2014/main" id="{28016F1D-65B0-4A65-81C7-2C1350EB2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0019" y="3250184"/>
            <a:ext cx="34617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sp>
        <p:nvSpPr>
          <p:cNvPr id="21" name="Strawberry &amp; Watermelon">
            <a:extLst xmlns:a="http://schemas.openxmlformats.org/drawingml/2006/main">
              <a:ext uri="{FF2B5EF4-FFF2-40B4-BE49-F238E27FC236}">
                <a16:creationId xmlns:a16="http://schemas.microsoft.com/office/drawing/2014/main" id="{80FC6FFF-9F53-4FE8-B1A4-F161EA135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3254772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Strawberry &amp; Watermelon</a:t>
            </a:r>
          </a:p>
        </p:txBody>
      </p:sp>
      <p:sp>
        <p:nvSpPr>
          <p:cNvPr id="22" name="3">
            <a:extLst xmlns:a="http://schemas.openxmlformats.org/drawingml/2006/main">
              <a:ext uri="{FF2B5EF4-FFF2-40B4-BE49-F238E27FC236}">
                <a16:creationId xmlns:a16="http://schemas.microsoft.com/office/drawing/2014/main" id="{7037C10E-48D8-4BEE-B66A-B23E477BB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247" y="3556667"/>
            <a:ext cx="28727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3" name="Mixed Berries">
            <a:extLst xmlns:a="http://schemas.openxmlformats.org/drawingml/2006/main">
              <a:ext uri="{FF2B5EF4-FFF2-40B4-BE49-F238E27FC236}">
                <a16:creationId xmlns:a16="http://schemas.microsoft.com/office/drawing/2014/main" id="{A6460B1B-BC96-457F-912A-CBF211BF0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3559477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Mixed Berries</a:t>
            </a:r>
          </a:p>
        </p:txBody>
      </p:sp>
      <p:sp>
        <p:nvSpPr>
          <p:cNvPr id="24" name="13">
            <a:extLst xmlns:a="http://schemas.openxmlformats.org/drawingml/2006/main">
              <a:ext uri="{FF2B5EF4-FFF2-40B4-BE49-F238E27FC236}">
                <a16:creationId xmlns:a16="http://schemas.microsoft.com/office/drawing/2014/main" id="{B6C22B8E-DAED-4D17-923B-E30958F7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7282" y="3556556"/>
            <a:ext cx="326723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25" name="Peach">
            <a:extLst xmlns:a="http://schemas.openxmlformats.org/drawingml/2006/main">
              <a:ext uri="{FF2B5EF4-FFF2-40B4-BE49-F238E27FC236}">
                <a16:creationId xmlns:a16="http://schemas.microsoft.com/office/drawing/2014/main" id="{F1B8DB59-9387-4D6D-BD60-1AA1DCA3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3559588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Peach</a:t>
            </a:r>
          </a:p>
        </p:txBody>
      </p:sp>
      <p:sp>
        <p:nvSpPr>
          <p:cNvPr id="26" name="23">
            <a:extLst xmlns:a="http://schemas.openxmlformats.org/drawingml/2006/main">
              <a:ext uri="{FF2B5EF4-FFF2-40B4-BE49-F238E27FC236}">
                <a16:creationId xmlns:a16="http://schemas.microsoft.com/office/drawing/2014/main" id="{C01C1DD4-ED91-4D87-B0FE-5E824AC9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4427" y="3556667"/>
            <a:ext cx="34617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27" name="Icy Cherry">
            <a:extLst xmlns:a="http://schemas.openxmlformats.org/drawingml/2006/main">
              <a:ext uri="{FF2B5EF4-FFF2-40B4-BE49-F238E27FC236}">
                <a16:creationId xmlns:a16="http://schemas.microsoft.com/office/drawing/2014/main" id="{3004359C-3FC1-4D1C-9C28-52E761F94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3559477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Cherry</a:t>
            </a:r>
          </a:p>
        </p:txBody>
      </p:sp>
      <p:sp>
        <p:nvSpPr>
          <p:cNvPr id="28" name="33">
            <a:extLst xmlns:a="http://schemas.openxmlformats.org/drawingml/2006/main">
              <a:ext uri="{FF2B5EF4-FFF2-40B4-BE49-F238E27FC236}">
                <a16:creationId xmlns:a16="http://schemas.microsoft.com/office/drawing/2014/main" id="{0477140E-2BB0-4D9A-A65B-D7CCA417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0130" y="3556556"/>
            <a:ext cx="34594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  <p:sp>
        <p:nvSpPr>
          <p:cNvPr id="29" name="Berry Mint">
            <a:extLst xmlns:a="http://schemas.openxmlformats.org/drawingml/2006/main">
              <a:ext uri="{FF2B5EF4-FFF2-40B4-BE49-F238E27FC236}">
                <a16:creationId xmlns:a16="http://schemas.microsoft.com/office/drawing/2014/main" id="{43559F68-E333-4844-B148-06120216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3559588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Berry Mint</a:t>
            </a:r>
          </a:p>
        </p:txBody>
      </p:sp>
      <p:sp>
        <p:nvSpPr>
          <p:cNvPr id="30" name="4">
            <a:extLst xmlns:a="http://schemas.openxmlformats.org/drawingml/2006/main">
              <a:ext uri="{FF2B5EF4-FFF2-40B4-BE49-F238E27FC236}">
                <a16:creationId xmlns:a16="http://schemas.microsoft.com/office/drawing/2014/main" id="{98D1C2F5-D58B-4BEE-A7DC-0BCBAE9C6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025" y="3863038"/>
            <a:ext cx="28971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31" name="Apple">
            <a:extLst xmlns:a="http://schemas.openxmlformats.org/drawingml/2006/main">
              <a:ext uri="{FF2B5EF4-FFF2-40B4-BE49-F238E27FC236}">
                <a16:creationId xmlns:a16="http://schemas.microsoft.com/office/drawing/2014/main" id="{7C73E81E-B242-4194-B658-0B7C2FC06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3864293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Apple</a:t>
            </a:r>
          </a:p>
        </p:txBody>
      </p:sp>
      <p:sp>
        <p:nvSpPr>
          <p:cNvPr id="32" name="14">
            <a:extLst xmlns:a="http://schemas.openxmlformats.org/drawingml/2006/main">
              <a:ext uri="{FF2B5EF4-FFF2-40B4-BE49-F238E27FC236}">
                <a16:creationId xmlns:a16="http://schemas.microsoft.com/office/drawing/2014/main" id="{25B90A81-B8DF-41FB-8F12-E3675DD85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60" y="3862927"/>
            <a:ext cx="329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3" name="Lemon">
            <a:extLst xmlns:a="http://schemas.openxmlformats.org/drawingml/2006/main">
              <a:ext uri="{FF2B5EF4-FFF2-40B4-BE49-F238E27FC236}">
                <a16:creationId xmlns:a16="http://schemas.microsoft.com/office/drawing/2014/main" id="{0AD444A5-E58A-4C0F-A993-344BFC0B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3864404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Lemon</a:t>
            </a:r>
          </a:p>
        </p:txBody>
      </p:sp>
      <p:sp>
        <p:nvSpPr>
          <p:cNvPr id="34" name="24">
            <a:extLst xmlns:a="http://schemas.openxmlformats.org/drawingml/2006/main">
              <a:ext uri="{FF2B5EF4-FFF2-40B4-BE49-F238E27FC236}">
                <a16:creationId xmlns:a16="http://schemas.microsoft.com/office/drawing/2014/main" id="{4C1A8228-4B6B-4FA7-8967-172F895F8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7983" y="3863038"/>
            <a:ext cx="33905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sp>
        <p:nvSpPr>
          <p:cNvPr id="35" name="Peach">
            <a:extLst xmlns:a="http://schemas.openxmlformats.org/drawingml/2006/main">
              <a:ext uri="{FF2B5EF4-FFF2-40B4-BE49-F238E27FC236}">
                <a16:creationId xmlns:a16="http://schemas.microsoft.com/office/drawing/2014/main" id="{F424BFB5-2168-4769-9AC8-3E63328D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3864293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Peach</a:t>
            </a:r>
          </a:p>
        </p:txBody>
      </p:sp>
      <p:sp>
        <p:nvSpPr>
          <p:cNvPr id="36" name="34">
            <a:extLst xmlns:a="http://schemas.openxmlformats.org/drawingml/2006/main">
              <a:ext uri="{FF2B5EF4-FFF2-40B4-BE49-F238E27FC236}">
                <a16:creationId xmlns:a16="http://schemas.microsoft.com/office/drawing/2014/main" id="{F8AF2B9B-974E-4392-943E-630BFDF72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908" y="3862927"/>
            <a:ext cx="348393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  <p:sp>
        <p:nvSpPr>
          <p:cNvPr id="37" name="Triple Berry">
            <a:extLst xmlns:a="http://schemas.openxmlformats.org/drawingml/2006/main">
              <a:ext uri="{FF2B5EF4-FFF2-40B4-BE49-F238E27FC236}">
                <a16:creationId xmlns:a16="http://schemas.microsoft.com/office/drawing/2014/main" id="{D31B6E22-F556-47EF-BAE6-9D4788787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3864404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Triple Berry</a:t>
            </a:r>
          </a:p>
        </p:txBody>
      </p:sp>
      <p:sp>
        <p:nvSpPr>
          <p:cNvPr id="38" name="5">
            <a:extLst xmlns:a="http://schemas.openxmlformats.org/drawingml/2006/main">
              <a:ext uri="{FF2B5EF4-FFF2-40B4-BE49-F238E27FC236}">
                <a16:creationId xmlns:a16="http://schemas.microsoft.com/office/drawing/2014/main" id="{C9299B85-CAD9-4370-8CEA-97FAADDDE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358" y="4169410"/>
            <a:ext cx="285051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9" name="Coconut">
            <a:extLst xmlns:a="http://schemas.openxmlformats.org/drawingml/2006/main">
              <a:ext uri="{FF2B5EF4-FFF2-40B4-BE49-F238E27FC236}">
                <a16:creationId xmlns:a16="http://schemas.microsoft.com/office/drawing/2014/main" id="{610AB0B3-AD73-4801-8EC9-3A48D5A7A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4169108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Coconut</a:t>
            </a:r>
          </a:p>
        </p:txBody>
      </p:sp>
      <p:sp>
        <p:nvSpPr>
          <p:cNvPr id="40" name="15">
            <a:extLst xmlns:a="http://schemas.openxmlformats.org/drawingml/2006/main">
              <a:ext uri="{FF2B5EF4-FFF2-40B4-BE49-F238E27FC236}">
                <a16:creationId xmlns:a16="http://schemas.microsoft.com/office/drawing/2014/main" id="{D162287C-C372-4B23-9E75-5D3CA82BF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060" y="4169299"/>
            <a:ext cx="325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41" name="Strawberry">
            <a:extLst xmlns:a="http://schemas.openxmlformats.org/drawingml/2006/main">
              <a:ext uri="{FF2B5EF4-FFF2-40B4-BE49-F238E27FC236}">
                <a16:creationId xmlns:a16="http://schemas.microsoft.com/office/drawing/2014/main" id="{25CB636C-69EE-46DB-B03A-3137F330D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4169220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Strawberry</a:t>
            </a:r>
          </a:p>
        </p:txBody>
      </p:sp>
      <p:sp>
        <p:nvSpPr>
          <p:cNvPr id="42" name="25">
            <a:extLst xmlns:a="http://schemas.openxmlformats.org/drawingml/2006/main">
              <a:ext uri="{FF2B5EF4-FFF2-40B4-BE49-F238E27FC236}">
                <a16:creationId xmlns:a16="http://schemas.microsoft.com/office/drawing/2014/main" id="{D1346481-6CD0-495B-BCC3-BE012967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5538" y="4169410"/>
            <a:ext cx="34394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43" name="Lychee">
            <a:extLst xmlns:a="http://schemas.openxmlformats.org/drawingml/2006/main">
              <a:ext uri="{FF2B5EF4-FFF2-40B4-BE49-F238E27FC236}">
                <a16:creationId xmlns:a16="http://schemas.microsoft.com/office/drawing/2014/main" id="{EEEBEB01-FC27-4604-A95A-9D55F6B4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4169108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Lychee</a:t>
            </a:r>
          </a:p>
        </p:txBody>
      </p:sp>
      <p:sp>
        <p:nvSpPr>
          <p:cNvPr id="44" name="35">
            <a:extLst xmlns:a="http://schemas.openxmlformats.org/drawingml/2006/main">
              <a:ext uri="{FF2B5EF4-FFF2-40B4-BE49-F238E27FC236}">
                <a16:creationId xmlns:a16="http://schemas.microsoft.com/office/drawing/2014/main" id="{E3C5CA4A-01DB-4A75-8B0C-03B56C05D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0242" y="4169299"/>
            <a:ext cx="34565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  <p:sp>
        <p:nvSpPr>
          <p:cNvPr id="45" name="Sweet Crisp Apple">
            <a:extLst xmlns:a="http://schemas.openxmlformats.org/drawingml/2006/main">
              <a:ext uri="{FF2B5EF4-FFF2-40B4-BE49-F238E27FC236}">
                <a16:creationId xmlns:a16="http://schemas.microsoft.com/office/drawing/2014/main" id="{1AECADAC-CE19-4993-ACDC-A68C7D4F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4169220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Sweet Crisp Apple</a:t>
            </a:r>
          </a:p>
        </p:txBody>
      </p:sp>
      <p:sp>
        <p:nvSpPr>
          <p:cNvPr id="46" name="6">
            <a:extLst xmlns:a="http://schemas.openxmlformats.org/drawingml/2006/main">
              <a:ext uri="{FF2B5EF4-FFF2-40B4-BE49-F238E27FC236}">
                <a16:creationId xmlns:a16="http://schemas.microsoft.com/office/drawing/2014/main" id="{1A2046F7-A802-44C6-BA9A-C12FF848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914" y="4475782"/>
            <a:ext cx="28382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47" name="Grape">
            <a:extLst xmlns:a="http://schemas.openxmlformats.org/drawingml/2006/main">
              <a:ext uri="{FF2B5EF4-FFF2-40B4-BE49-F238E27FC236}">
                <a16:creationId xmlns:a16="http://schemas.microsoft.com/office/drawing/2014/main" id="{CADD14CB-5E85-4AFD-A58D-431DE6F05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4473924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Grape</a:t>
            </a:r>
          </a:p>
        </p:txBody>
      </p:sp>
      <p:sp>
        <p:nvSpPr>
          <p:cNvPr id="48" name="16">
            <a:extLst xmlns:a="http://schemas.openxmlformats.org/drawingml/2006/main">
              <a:ext uri="{FF2B5EF4-FFF2-40B4-BE49-F238E27FC236}">
                <a16:creationId xmlns:a16="http://schemas.microsoft.com/office/drawing/2014/main" id="{99BB0770-5A74-42F4-A830-F67E9350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393" y="4475671"/>
            <a:ext cx="32461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49" name="Icy Watermelon">
            <a:extLst xmlns:a="http://schemas.openxmlformats.org/drawingml/2006/main">
              <a:ext uri="{FF2B5EF4-FFF2-40B4-BE49-F238E27FC236}">
                <a16:creationId xmlns:a16="http://schemas.microsoft.com/office/drawing/2014/main" id="{97C62D93-6E5F-41E4-B29E-2900960F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4474035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Watermelon</a:t>
            </a:r>
          </a:p>
        </p:txBody>
      </p:sp>
      <p:sp>
        <p:nvSpPr>
          <p:cNvPr id="50" name="26">
            <a:extLst xmlns:a="http://schemas.openxmlformats.org/drawingml/2006/main">
              <a:ext uri="{FF2B5EF4-FFF2-40B4-BE49-F238E27FC236}">
                <a16:creationId xmlns:a16="http://schemas.microsoft.com/office/drawing/2014/main" id="{DDFC6AEF-FFC1-4F32-9B96-12FC420F6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5093" y="4475782"/>
            <a:ext cx="34472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51" name="Sweet Orange">
            <a:extLst xmlns:a="http://schemas.openxmlformats.org/drawingml/2006/main">
              <a:ext uri="{FF2B5EF4-FFF2-40B4-BE49-F238E27FC236}">
                <a16:creationId xmlns:a16="http://schemas.microsoft.com/office/drawing/2014/main" id="{992FCE72-3200-4128-B02D-0A748069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4473924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Sweet Orange</a:t>
            </a:r>
          </a:p>
        </p:txBody>
      </p:sp>
      <p:sp>
        <p:nvSpPr>
          <p:cNvPr id="52" name="36">
            <a:extLst xmlns:a="http://schemas.openxmlformats.org/drawingml/2006/main">
              <a:ext uri="{FF2B5EF4-FFF2-40B4-BE49-F238E27FC236}">
                <a16:creationId xmlns:a16="http://schemas.microsoft.com/office/drawing/2014/main" id="{9AA9A622-4B51-4973-858D-F0495726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0575" y="4475671"/>
            <a:ext cx="345003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36</a:t>
            </a:r>
          </a:p>
        </p:txBody>
      </p:sp>
      <p:sp>
        <p:nvSpPr>
          <p:cNvPr id="53" name="Black Cherry">
            <a:extLst xmlns:a="http://schemas.openxmlformats.org/drawingml/2006/main">
              <a:ext uri="{FF2B5EF4-FFF2-40B4-BE49-F238E27FC236}">
                <a16:creationId xmlns:a16="http://schemas.microsoft.com/office/drawing/2014/main" id="{145588A7-A596-494C-9ACA-9590EC74A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4474035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Black Cherry</a:t>
            </a:r>
          </a:p>
        </p:txBody>
      </p:sp>
      <p:sp>
        <p:nvSpPr>
          <p:cNvPr id="54" name="7">
            <a:extLst xmlns:a="http://schemas.openxmlformats.org/drawingml/2006/main">
              <a:ext uri="{FF2B5EF4-FFF2-40B4-BE49-F238E27FC236}">
                <a16:creationId xmlns:a16="http://schemas.microsoft.com/office/drawing/2014/main" id="{F23324E7-662A-48DF-81E3-95B5A3AD4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025" y="4782153"/>
            <a:ext cx="283718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5" name="Honey &amp; Cranberry">
            <a:extLst xmlns:a="http://schemas.openxmlformats.org/drawingml/2006/main">
              <a:ext uri="{FF2B5EF4-FFF2-40B4-BE49-F238E27FC236}">
                <a16:creationId xmlns:a16="http://schemas.microsoft.com/office/drawing/2014/main" id="{88D94F57-9394-4888-B799-8EBCF09B5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4778740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Honey &amp; Cranberry</a:t>
            </a:r>
          </a:p>
        </p:txBody>
      </p:sp>
      <p:sp>
        <p:nvSpPr>
          <p:cNvPr id="56" name="17">
            <a:extLst xmlns:a="http://schemas.openxmlformats.org/drawingml/2006/main">
              <a:ext uri="{FF2B5EF4-FFF2-40B4-BE49-F238E27FC236}">
                <a16:creationId xmlns:a16="http://schemas.microsoft.com/office/drawing/2014/main" id="{CF96796F-B5DC-4937-A223-06D881933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9949" y="4782042"/>
            <a:ext cx="32161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7" name="Pineapple">
            <a:extLst xmlns:a="http://schemas.openxmlformats.org/drawingml/2006/main">
              <a:ext uri="{FF2B5EF4-FFF2-40B4-BE49-F238E27FC236}">
                <a16:creationId xmlns:a16="http://schemas.microsoft.com/office/drawing/2014/main" id="{49E5DE73-5842-45EB-A087-817FD6DA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4778851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Pineapple</a:t>
            </a:r>
          </a:p>
        </p:txBody>
      </p:sp>
      <p:sp>
        <p:nvSpPr>
          <p:cNvPr id="58" name="27">
            <a:extLst xmlns:a="http://schemas.openxmlformats.org/drawingml/2006/main">
              <a:ext uri="{FF2B5EF4-FFF2-40B4-BE49-F238E27FC236}">
                <a16:creationId xmlns:a16="http://schemas.microsoft.com/office/drawing/2014/main" id="{A8AD328B-E566-4A08-8315-EF4584B2B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6205" y="4782153"/>
            <a:ext cx="34261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sp>
        <p:nvSpPr>
          <p:cNvPr id="59" name="Icy Blueberry">
            <a:extLst xmlns:a="http://schemas.openxmlformats.org/drawingml/2006/main">
              <a:ext uri="{FF2B5EF4-FFF2-40B4-BE49-F238E27FC236}">
                <a16:creationId xmlns:a16="http://schemas.microsoft.com/office/drawing/2014/main" id="{F5202F8D-815D-4771-BCDA-8651A772C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4778740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Blueberry</a:t>
            </a:r>
          </a:p>
        </p:txBody>
      </p:sp>
      <p:sp>
        <p:nvSpPr>
          <p:cNvPr id="60" name="37">
            <a:extLst xmlns:a="http://schemas.openxmlformats.org/drawingml/2006/main">
              <a:ext uri="{FF2B5EF4-FFF2-40B4-BE49-F238E27FC236}">
                <a16:creationId xmlns:a16="http://schemas.microsoft.com/office/drawing/2014/main" id="{68644C20-F03B-44BB-ACA9-224CC2BC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1908" y="4782042"/>
            <a:ext cx="34239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37</a:t>
            </a:r>
          </a:p>
        </p:txBody>
      </p:sp>
      <p:sp>
        <p:nvSpPr>
          <p:cNvPr id="61" name="Raspberry">
            <a:extLst xmlns:a="http://schemas.openxmlformats.org/drawingml/2006/main">
              <a:ext uri="{FF2B5EF4-FFF2-40B4-BE49-F238E27FC236}">
                <a16:creationId xmlns:a16="http://schemas.microsoft.com/office/drawing/2014/main" id="{676F16F5-D12D-4F21-823A-DD40DFAE2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4778851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Raspberry</a:t>
            </a:r>
          </a:p>
        </p:txBody>
      </p:sp>
      <p:sp>
        <p:nvSpPr>
          <p:cNvPr id="62" name="8">
            <a:extLst xmlns:a="http://schemas.openxmlformats.org/drawingml/2006/main">
              <a:ext uri="{FF2B5EF4-FFF2-40B4-BE49-F238E27FC236}">
                <a16:creationId xmlns:a16="http://schemas.microsoft.com/office/drawing/2014/main" id="{3434AA1A-014C-4ED3-93E1-30EF88870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247" y="5088525"/>
            <a:ext cx="28727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63" name="Mango">
            <a:extLst xmlns:a="http://schemas.openxmlformats.org/drawingml/2006/main">
              <a:ext uri="{FF2B5EF4-FFF2-40B4-BE49-F238E27FC236}">
                <a16:creationId xmlns:a16="http://schemas.microsoft.com/office/drawing/2014/main" id="{270025DA-5DD3-43C3-9D3B-B21DDB645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5083556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Mango</a:t>
            </a:r>
          </a:p>
        </p:txBody>
      </p:sp>
      <p:sp>
        <p:nvSpPr>
          <p:cNvPr id="64" name="18">
            <a:extLst xmlns:a="http://schemas.openxmlformats.org/drawingml/2006/main">
              <a:ext uri="{FF2B5EF4-FFF2-40B4-BE49-F238E27FC236}">
                <a16:creationId xmlns:a16="http://schemas.microsoft.com/office/drawing/2014/main" id="{121B107B-57EA-49CF-975D-E96723C5E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726" y="5088414"/>
            <a:ext cx="327946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65" name="Icy Lemon">
            <a:extLst xmlns:a="http://schemas.openxmlformats.org/drawingml/2006/main">
              <a:ext uri="{FF2B5EF4-FFF2-40B4-BE49-F238E27FC236}">
                <a16:creationId xmlns:a16="http://schemas.microsoft.com/office/drawing/2014/main" id="{A35A0D8F-8768-4F79-B018-CCAC92952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5083667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Lemon</a:t>
            </a:r>
          </a:p>
        </p:txBody>
      </p:sp>
      <p:sp>
        <p:nvSpPr>
          <p:cNvPr id="66" name="28">
            <a:extLst xmlns:a="http://schemas.openxmlformats.org/drawingml/2006/main">
              <a:ext uri="{FF2B5EF4-FFF2-40B4-BE49-F238E27FC236}">
                <a16:creationId xmlns:a16="http://schemas.microsoft.com/office/drawing/2014/main" id="{FCE795DE-9CC6-4A06-941D-BF54CF3DE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4427" y="5088525"/>
            <a:ext cx="346170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sp>
        <p:nvSpPr>
          <p:cNvPr id="67" name="Icy Lemon">
            <a:extLst xmlns:a="http://schemas.openxmlformats.org/drawingml/2006/main">
              <a:ext uri="{FF2B5EF4-FFF2-40B4-BE49-F238E27FC236}">
                <a16:creationId xmlns:a16="http://schemas.microsoft.com/office/drawing/2014/main" id="{CE811116-9F79-4AA3-B29A-D66472D6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5083556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Lemon</a:t>
            </a:r>
          </a:p>
        </p:txBody>
      </p:sp>
      <p:sp>
        <p:nvSpPr>
          <p:cNvPr id="68" name="38">
            <a:extLst xmlns:a="http://schemas.openxmlformats.org/drawingml/2006/main">
              <a:ext uri="{FF2B5EF4-FFF2-40B4-BE49-F238E27FC236}">
                <a16:creationId xmlns:a16="http://schemas.microsoft.com/office/drawing/2014/main" id="{8CA32D25-E257-459E-BCFF-8854AAA1D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908" y="5088414"/>
            <a:ext cx="34820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38</a:t>
            </a:r>
          </a:p>
        </p:txBody>
      </p:sp>
      <p:sp>
        <p:nvSpPr>
          <p:cNvPr id="69" name="Passion Fruit">
            <a:extLst xmlns:a="http://schemas.openxmlformats.org/drawingml/2006/main">
              <a:ext uri="{FF2B5EF4-FFF2-40B4-BE49-F238E27FC236}">
                <a16:creationId xmlns:a16="http://schemas.microsoft.com/office/drawing/2014/main" id="{2E401386-ACDA-49EE-814E-46037E25C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5083667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Passion Fruit</a:t>
            </a:r>
          </a:p>
        </p:txBody>
      </p:sp>
      <p:sp>
        <p:nvSpPr>
          <p:cNvPr id="70" name="9">
            <a:extLst xmlns:a="http://schemas.openxmlformats.org/drawingml/2006/main">
              <a:ext uri="{FF2B5EF4-FFF2-40B4-BE49-F238E27FC236}">
                <a16:creationId xmlns:a16="http://schemas.microsoft.com/office/drawing/2014/main" id="{378C0458-F72D-445F-9087-4DF3A1CD1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025" y="5394897"/>
            <a:ext cx="28382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71" name="Cherry">
            <a:extLst xmlns:a="http://schemas.openxmlformats.org/drawingml/2006/main">
              <a:ext uri="{FF2B5EF4-FFF2-40B4-BE49-F238E27FC236}">
                <a16:creationId xmlns:a16="http://schemas.microsoft.com/office/drawing/2014/main" id="{13BEEE96-AAB6-45F1-A797-DBA73EBE9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5388372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Cherry</a:t>
            </a:r>
          </a:p>
        </p:txBody>
      </p:sp>
      <p:sp>
        <p:nvSpPr>
          <p:cNvPr id="72" name="19">
            <a:extLst xmlns:a="http://schemas.openxmlformats.org/drawingml/2006/main">
              <a:ext uri="{FF2B5EF4-FFF2-40B4-BE49-F238E27FC236}">
                <a16:creationId xmlns:a16="http://schemas.microsoft.com/office/drawing/2014/main" id="{EC95C97A-C64F-46B1-A7B2-C92BCFA4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8615" y="5394785"/>
            <a:ext cx="3242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73" name="Icy Lychee">
            <a:extLst xmlns:a="http://schemas.openxmlformats.org/drawingml/2006/main">
              <a:ext uri="{FF2B5EF4-FFF2-40B4-BE49-F238E27FC236}">
                <a16:creationId xmlns:a16="http://schemas.microsoft.com/office/drawing/2014/main" id="{7C6A28E6-1B3E-49D3-9A5B-BF08DC091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5388483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Icy Lychee</a:t>
            </a:r>
          </a:p>
        </p:txBody>
      </p:sp>
      <p:sp>
        <p:nvSpPr>
          <p:cNvPr id="74" name="29">
            <a:extLst xmlns:a="http://schemas.openxmlformats.org/drawingml/2006/main">
              <a:ext uri="{FF2B5EF4-FFF2-40B4-BE49-F238E27FC236}">
                <a16:creationId xmlns:a16="http://schemas.microsoft.com/office/drawing/2014/main" id="{7432638E-B284-4568-B713-37C8DACB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5316" y="5394897"/>
            <a:ext cx="34439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75" name="Tropical Pineapple">
            <a:extLst xmlns:a="http://schemas.openxmlformats.org/drawingml/2006/main">
              <a:ext uri="{FF2B5EF4-FFF2-40B4-BE49-F238E27FC236}">
                <a16:creationId xmlns:a16="http://schemas.microsoft.com/office/drawing/2014/main" id="{8C9AD426-C2CA-4331-8197-63059438D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5388372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Tropical Pineapple</a:t>
            </a:r>
          </a:p>
        </p:txBody>
      </p:sp>
      <p:sp>
        <p:nvSpPr>
          <p:cNvPr id="76" name="39">
            <a:extLst xmlns:a="http://schemas.openxmlformats.org/drawingml/2006/main">
              <a:ext uri="{FF2B5EF4-FFF2-40B4-BE49-F238E27FC236}">
                <a16:creationId xmlns:a16="http://schemas.microsoft.com/office/drawing/2014/main" id="{A388347B-5C76-41CE-B156-080F58D2E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0686" y="5394785"/>
            <a:ext cx="34461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39</a:t>
            </a:r>
          </a:p>
        </p:txBody>
      </p:sp>
      <p:sp>
        <p:nvSpPr>
          <p:cNvPr id="77" name="Dragon Fruit">
            <a:extLst xmlns:a="http://schemas.openxmlformats.org/drawingml/2006/main">
              <a:ext uri="{FF2B5EF4-FFF2-40B4-BE49-F238E27FC236}">
                <a16:creationId xmlns:a16="http://schemas.microsoft.com/office/drawing/2014/main" id="{BB6666CD-64DA-499B-8107-0F59045D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5388483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Dragon Fruit</a:t>
            </a:r>
          </a:p>
        </p:txBody>
      </p:sp>
      <p:sp>
        <p:nvSpPr>
          <p:cNvPr id="78" name="10">
            <a:extLst xmlns:a="http://schemas.openxmlformats.org/drawingml/2006/main">
              <a:ext uri="{FF2B5EF4-FFF2-40B4-BE49-F238E27FC236}">
                <a16:creationId xmlns:a16="http://schemas.microsoft.com/office/drawing/2014/main" id="{492F1305-184B-42F3-A905-81833D6AB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78" y="5701268"/>
            <a:ext cx="32687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79" name="Red Berries">
            <a:extLst xmlns:a="http://schemas.openxmlformats.org/drawingml/2006/main">
              <a:ext uri="{FF2B5EF4-FFF2-40B4-BE49-F238E27FC236}">
                <a16:creationId xmlns:a16="http://schemas.microsoft.com/office/drawing/2014/main" id="{BC1EDF3C-3433-47EC-8632-4353CAD3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057" y="5693188"/>
            <a:ext cx="1404468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Red Berries</a:t>
            </a:r>
          </a:p>
        </p:txBody>
      </p:sp>
      <p:sp>
        <p:nvSpPr>
          <p:cNvPr id="80" name="20">
            <a:extLst xmlns:a="http://schemas.openxmlformats.org/drawingml/2006/main">
              <a:ext uri="{FF2B5EF4-FFF2-40B4-BE49-F238E27FC236}">
                <a16:creationId xmlns:a16="http://schemas.microsoft.com/office/drawing/2014/main" id="{1824E6B7-6468-442B-899A-D9A7E0FB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7170" y="5701157"/>
            <a:ext cx="347059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81" name="Strawberry">
            <a:extLst xmlns:a="http://schemas.openxmlformats.org/drawingml/2006/main">
              <a:ext uri="{FF2B5EF4-FFF2-40B4-BE49-F238E27FC236}">
                <a16:creationId xmlns:a16="http://schemas.microsoft.com/office/drawing/2014/main" id="{4F5D1AF0-5654-421A-BCF9-E04E43B7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427" y="5693299"/>
            <a:ext cx="1440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Strawberry</a:t>
            </a:r>
          </a:p>
        </p:txBody>
      </p:sp>
      <p:sp>
        <p:nvSpPr>
          <p:cNvPr id="82" name="30">
            <a:extLst xmlns:a="http://schemas.openxmlformats.org/drawingml/2006/main">
              <a:ext uri="{FF2B5EF4-FFF2-40B4-BE49-F238E27FC236}">
                <a16:creationId xmlns:a16="http://schemas.microsoft.com/office/drawing/2014/main" id="{6FD7E4E2-E4D5-4047-8106-0320FA265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3871" y="5701268"/>
            <a:ext cx="347282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83" name="Peach">
            <a:extLst xmlns:a="http://schemas.openxmlformats.org/drawingml/2006/main">
              <a:ext uri="{FF2B5EF4-FFF2-40B4-BE49-F238E27FC236}">
                <a16:creationId xmlns:a16="http://schemas.microsoft.com/office/drawing/2014/main" id="{579A5186-AFA1-41D8-A442-F290A5C22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3352" y="5693188"/>
            <a:ext cx="1394123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Peach</a:t>
            </a:r>
          </a:p>
        </p:txBody>
      </p:sp>
      <p:sp>
        <p:nvSpPr>
          <p:cNvPr id="84" name="40">
            <a:extLst xmlns:a="http://schemas.openxmlformats.org/drawingml/2006/main">
              <a:ext uri="{FF2B5EF4-FFF2-40B4-BE49-F238E27FC236}">
                <a16:creationId xmlns:a16="http://schemas.microsoft.com/office/drawing/2014/main" id="{73336093-0CD9-48F4-A118-B3ADF6703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352" y="5701157"/>
            <a:ext cx="349304" cy="172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77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7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  <p:sp>
        <p:nvSpPr>
          <p:cNvPr id="85" name="Citrus">
            <a:extLst xmlns:a="http://schemas.openxmlformats.org/drawingml/2006/main">
              <a:ext uri="{FF2B5EF4-FFF2-40B4-BE49-F238E27FC236}">
                <a16:creationId xmlns:a16="http://schemas.microsoft.com/office/drawing/2014/main" id="{1F1DD769-F121-4A25-BEE6-A5D7B268D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721" y="5693299"/>
            <a:ext cx="1429779" cy="135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7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907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Citrus</a:t>
            </a:r>
          </a:p>
        </p:txBody>
      </p:sp>
      <p:sp>
        <p:nvSpPr>
          <p:cNvPr id="86" name="Additional flavors can be customized on request.">
            <a:extLst xmlns:a="http://schemas.openxmlformats.org/drawingml/2006/main">
              <a:ext uri="{FF2B5EF4-FFF2-40B4-BE49-F238E27FC236}">
                <a16:creationId xmlns:a16="http://schemas.microsoft.com/office/drawing/2014/main" id="{DC41CCCF-83A6-46C4-BC8F-E280F395E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391275"/>
            <a:ext cx="10001250" cy="1573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050" b="0">
                <a:solidFill>
                  <a:srgbClr val="123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374E"/>
                </a:solidFill>
                <a:latin typeface="Arial"/>
                <a:ea typeface="Arial"/>
                <a:cs typeface="Arial"/>
              </a:rPr>
              <a:t>Additional flavors can be customized on request.</a:t>
            </a:r>
          </a:p>
        </p:txBody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F2C12016-6AA5-4DB9-8DF7-4CCBEFC2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5779E4C1-61EA-44AF-80B7-C3C97A3FE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71500"/>
            <a:ext cx="12192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4A4F0D08-1C25-4545-AE7D-9EE459943D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5623e548284348"/>
          <a:stretch xmlns:a="http://schemas.openxmlformats.org/drawingml/2006/main"/>
        </p:blipFill>
        <p:spPr>
          <a:xfrm xmlns:a="http://schemas.openxmlformats.org/drawingml/2006/main">
            <a:off x="361950" y="85725"/>
            <a:ext cx="409575" cy="409575"/>
          </a:xfrm>
          <a:prstGeom xmlns:a="http://schemas.openxmlformats.org/drawingml/2006/main" prst="rect">
            <a:avLst/>
          </a:prstGeom>
        </p:spPr>
      </p:pic>
      <p:sp>
        <p:nvSpPr>
          <p:cNvPr id="90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A94FB271-FBC0-47C1-B40F-F461AE3CB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61925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91" name="ORAL FILM INNOVATION">
            <a:extLst xmlns:a="http://schemas.openxmlformats.org/drawingml/2006/main">
              <a:ext uri="{FF2B5EF4-FFF2-40B4-BE49-F238E27FC236}">
                <a16:creationId xmlns:a16="http://schemas.microsoft.com/office/drawing/2014/main" id="{A1129250-C2B3-47B3-99A8-E5F2D2AE5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"/>
            <a:ext cx="34480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050" b="0">
                <a:solidFill>
                  <a:srgbClr val="B5E3D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5E3DF"/>
                </a:solidFill>
                <a:latin typeface="Arial"/>
                <a:ea typeface="Arial"/>
                <a:cs typeface="Arial"/>
              </a:rPr>
              <a:t>ORAL FILM INNOVATION</a:t>
            </a:r>
          </a:p>
        </p:txBody>
      </p:sp>
      <p:sp>
        <p:nvSpPr>
          <p:cNvPr id="92" name="29">
            <a:extLst xmlns:a="http://schemas.openxmlformats.org/drawingml/2006/main">
              <a:ext uri="{FF2B5EF4-FFF2-40B4-BE49-F238E27FC236}">
                <a16:creationId xmlns:a16="http://schemas.microsoft.com/office/drawing/2014/main" id="{857B64A2-165F-48BE-B9D8-5883B66E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6648450"/>
            <a:ext cx="2857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750" b="0">
                <a:solidFill>
                  <a:srgbClr val="5D7180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D7180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72520769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9B9597-E4E5-4781-B950-8E660CE68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2239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B7EC51-0AD6-4537-9920-3BF9A4946D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935f9dced40f4"/>
          <a:stretch xmlns:a="http://schemas.openxmlformats.org/drawingml/2006/main"/>
        </p:blipFill>
        <p:spPr>
          <a:xfrm xmlns:a="http://schemas.openxmlformats.org/drawingml/2006/main">
            <a:off x="8191500" y="1428750"/>
            <a:ext cx="3143250" cy="3143250"/>
          </a:xfrm>
          <a:prstGeom xmlns:a="http://schemas.openxmlformats.org/drawingml/2006/main" prst="rect">
            <a:avLst/>
          </a:prstGeom>
        </p:spPr>
      </p:pic>
      <p:sp>
        <p:nvSpPr>
          <p:cNvPr id="3" name="HYTAN BIO TECH">
            <a:extLst xmlns:a="http://schemas.openxmlformats.org/drawingml/2006/main">
              <a:ext uri="{FF2B5EF4-FFF2-40B4-BE49-F238E27FC236}">
                <a16:creationId xmlns:a16="http://schemas.microsoft.com/office/drawing/2014/main" id="{04CA7421-78CC-4D50-B460-0006C24B3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1500"/>
            <a:ext cx="714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HYTAN BIO TECH</a:t>
            </a:r>
          </a:p>
        </p:txBody>
      </p:sp>
      <p:sp>
        <p:nvSpPr>
          <p:cNvPr id="4" name="Custom Oral Film Solutions for Global Health Brands">
            <a:extLst xmlns:a="http://schemas.openxmlformats.org/drawingml/2006/main">
              <a:ext uri="{FF2B5EF4-FFF2-40B4-BE49-F238E27FC236}">
                <a16:creationId xmlns:a16="http://schemas.microsoft.com/office/drawing/2014/main" id="{11EE6874-B498-4ABD-B7B1-237A6C89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66850"/>
            <a:ext cx="10668000" cy="4046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Custom Oral Film Solutions for Global Health Brands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D023DA-7891-4AFE-AA8D-40C85C44B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24100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6A1"/>
          </a:solidFill>
          <a:ln xmlns:a="http://schemas.openxmlformats.org/drawingml/2006/main" w="0">
            <a:noFill/>
          </a:ln>
        </p:spPr>
      </p:sp>
      <p:sp>
        <p:nvSpPr>
          <p:cNvPr id="6" name="Email">
            <a:extLst xmlns:a="http://schemas.openxmlformats.org/drawingml/2006/main">
              <a:ext uri="{FF2B5EF4-FFF2-40B4-BE49-F238E27FC236}">
                <a16:creationId xmlns:a16="http://schemas.microsoft.com/office/drawing/2014/main" id="{9BEF9B74-CC30-44F6-9C23-0891593D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666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93D7D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93D7D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93D7D0"/>
                </a:solidFill>
                <a:latin typeface="Arial"/>
                <a:ea typeface="Arial"/>
                <a:cs typeface="Arial"/>
              </a:rPr>
              <a:t>Email</a:t>
            </a:r>
          </a:p>
        </p:txBody>
      </p:sp>
      <p:sp>
        <p:nvSpPr>
          <p:cNvPr id="7" name="info@hytanbio.com">
            <a:extLst xmlns:a="http://schemas.openxmlformats.org/drawingml/2006/main">
              <a:ext uri="{FF2B5EF4-FFF2-40B4-BE49-F238E27FC236}">
                <a16:creationId xmlns:a16="http://schemas.microsoft.com/office/drawing/2014/main" id="{31C67870-5EB2-4B86-96DF-B4CB4CEB9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752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FFF"/>
                </a:solidFill>
                <a:latin typeface="Arial"/>
                <a:ea typeface="Arial"/>
                <a:cs typeface="Arial"/>
                <a:hlinkClick xmlns:r="http://schemas.openxmlformats.org/officeDocument/2006/relationships" r:id="R94b5ab69c72e4bf5"/>
              </a:rPr>
              <a:t>info@hytanbio.com</a:t>
            </a:r>
          </a:p>
        </p:txBody>
      </p:sp>
      <p:sp>
        <p:nvSpPr>
          <p:cNvPr id="8" name="WhatsApp">
            <a:extLst xmlns:a="http://schemas.openxmlformats.org/drawingml/2006/main">
              <a:ext uri="{FF2B5EF4-FFF2-40B4-BE49-F238E27FC236}">
                <a16:creationId xmlns:a16="http://schemas.microsoft.com/office/drawing/2014/main" id="{9CDCAD60-B231-4177-A168-CAE802563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90950"/>
            <a:ext cx="666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93D7D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93D7D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93D7D0"/>
                </a:solidFill>
                <a:latin typeface="Arial"/>
                <a:ea typeface="Arial"/>
                <a:cs typeface="Arial"/>
              </a:rPr>
              <a:t>WhatsApp</a:t>
            </a:r>
          </a:p>
        </p:txBody>
      </p:sp>
      <p:sp>
        <p:nvSpPr>
          <p:cNvPr id="9" name="+852 6240 8962">
            <a:extLst xmlns:a="http://schemas.openxmlformats.org/drawingml/2006/main">
              <a:ext uri="{FF2B5EF4-FFF2-40B4-BE49-F238E27FC236}">
                <a16:creationId xmlns:a16="http://schemas.microsoft.com/office/drawing/2014/main" id="{64AC4A5A-5C24-4CCB-96CA-E8801E1E8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0"/>
            <a:ext cx="752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FFF"/>
                </a:solidFill>
                <a:latin typeface="Arial"/>
                <a:ea typeface="Arial"/>
                <a:cs typeface="Arial"/>
                <a:hlinkClick xmlns:r="http://schemas.openxmlformats.org/officeDocument/2006/relationships" r:id="Rd203ab1bf4f848f1"/>
              </a:rPr>
              <a:t>+852 6240 8962</a:t>
            </a:r>
          </a:p>
        </p:txBody>
      </p:sp>
      <p:sp>
        <p:nvSpPr>
          <p:cNvPr id="10" name="Website">
            <a:extLst xmlns:a="http://schemas.openxmlformats.org/drawingml/2006/main">
              <a:ext uri="{FF2B5EF4-FFF2-40B4-BE49-F238E27FC236}">
                <a16:creationId xmlns:a16="http://schemas.microsoft.com/office/drawing/2014/main" id="{1EC2ECA8-B8AB-4326-9D71-9B8DB529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24400"/>
            <a:ext cx="666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93D7D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93D7D0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93D7D0"/>
                </a:solidFill>
                <a:latin typeface="Arial"/>
                <a:ea typeface="Arial"/>
                <a:cs typeface="Arial"/>
              </a:rPr>
              <a:t>Website</a:t>
            </a:r>
          </a:p>
        </p:txBody>
      </p:sp>
      <p:sp>
        <p:nvSpPr>
          <p:cNvPr id="11" name="https://www.hytanbiotech.com/">
            <a:extLst xmlns:a="http://schemas.openxmlformats.org/drawingml/2006/main">
              <a:ext uri="{FF2B5EF4-FFF2-40B4-BE49-F238E27FC236}">
                <a16:creationId xmlns:a16="http://schemas.microsoft.com/office/drawing/2014/main" id="{686077A0-A88A-4F82-9633-7A13FB176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29200"/>
            <a:ext cx="752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  <a:hlinkClick xmlns:r="http://schemas.openxmlformats.org/officeDocument/2006/relationships" r:id="Rcd9d352b2bc945f5"/>
              </a:rPr>
              <a:t>https://www.hytanbiotech.com/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AF96BD-B426-4A55-894D-5365276A9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81700"/>
            <a:ext cx="106203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B"/>
          </a:solidFill>
          <a:ln xmlns:a="http://schemas.openxmlformats.org/drawingml/2006/main" w="0">
            <a:noFill/>
          </a:ln>
        </p:spPr>
      </p:sp>
      <p:sp>
        <p:nvSpPr>
          <p:cNvPr id="13" name="Hongkong Hytan Biotech CO. Ltd">
            <a:extLst xmlns:a="http://schemas.openxmlformats.org/drawingml/2006/main">
              <a:ext uri="{FF2B5EF4-FFF2-40B4-BE49-F238E27FC236}">
                <a16:creationId xmlns:a16="http://schemas.microsoft.com/office/drawing/2014/main" id="{82352C0A-9F46-4DC8-A251-4C95752E6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57925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Hongkong Hytan Biotech CO. Ltd</a:t>
            </a:r>
          </a:p>
        </p:txBody>
      </p:sp>
    </p:spTree>
    <p:extLst>
      <p:ext uri="{BB962C8B-B14F-4D97-AF65-F5344CB8AC3E}">
        <p14:creationId xmlns:p14="http://schemas.microsoft.com/office/powerpoint/2010/main" val="10408493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2026-10-08T12:28:27.4470000Z</dcterms:created>
  <dcterms:modified xsi:type="dcterms:W3CDTF">2026-10-08T12:28:27.4470000Z</dcterms:modified>
</coreProperties>
</file>